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62" r:id="rId2"/>
    <p:sldId id="284" r:id="rId3"/>
    <p:sldId id="273" r:id="rId4"/>
    <p:sldId id="266" r:id="rId5"/>
    <p:sldId id="267" r:id="rId6"/>
    <p:sldId id="263" r:id="rId7"/>
    <p:sldId id="275" r:id="rId8"/>
    <p:sldId id="274" r:id="rId9"/>
    <p:sldId id="276" r:id="rId10"/>
    <p:sldId id="264" r:id="rId11"/>
    <p:sldId id="260" r:id="rId12"/>
    <p:sldId id="285" r:id="rId13"/>
    <p:sldId id="256" r:id="rId14"/>
    <p:sldId id="257" r:id="rId15"/>
    <p:sldId id="258" r:id="rId16"/>
    <p:sldId id="259" r:id="rId17"/>
    <p:sldId id="271" r:id="rId18"/>
    <p:sldId id="270" r:id="rId19"/>
    <p:sldId id="282" r:id="rId20"/>
    <p:sldId id="287" r:id="rId21"/>
    <p:sldId id="283" r:id="rId22"/>
    <p:sldId id="265" r:id="rId23"/>
    <p:sldId id="286" r:id="rId24"/>
    <p:sldId id="280" r:id="rId25"/>
  </p:sldIdLst>
  <p:sldSz cx="12192000" cy="6858000"/>
  <p:notesSz cx="6858000" cy="9144000"/>
  <p:defaultText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riginal" id="{59FE852B-F64F-5542-ACA4-8663857DF7D5}">
          <p14:sldIdLst>
            <p14:sldId id="262"/>
            <p14:sldId id="284"/>
            <p14:sldId id="273"/>
            <p14:sldId id="266"/>
            <p14:sldId id="267"/>
            <p14:sldId id="263"/>
            <p14:sldId id="275"/>
            <p14:sldId id="274"/>
            <p14:sldId id="276"/>
            <p14:sldId id="264"/>
            <p14:sldId id="260"/>
            <p14:sldId id="285"/>
            <p14:sldId id="256"/>
            <p14:sldId id="257"/>
            <p14:sldId id="258"/>
            <p14:sldId id="259"/>
            <p14:sldId id="271"/>
            <p14:sldId id="270"/>
            <p14:sldId id="282"/>
            <p14:sldId id="287"/>
            <p14:sldId id="283"/>
            <p14:sldId id="265"/>
            <p14:sldId id="286"/>
            <p14:sldId id="280"/>
          </p14:sldIdLst>
        </p14:section>
        <p14:section name="Tutorial" id="{A3563FA1-D34B-A04C-BBE0-E87336D5C86A}">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9291"/>
    <a:srgbClr val="EFA09D"/>
    <a:srgbClr val="F0456F"/>
    <a:srgbClr val="073A4C"/>
    <a:srgbClr val="1189B2"/>
    <a:srgbClr val="03D7A1"/>
    <a:srgbClr val="FFD266"/>
    <a:srgbClr val="08D6A2"/>
    <a:srgbClr val="1589B2"/>
    <a:srgbClr val="073A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82"/>
    <p:restoredTop sz="96928"/>
  </p:normalViewPr>
  <p:slideViewPr>
    <p:cSldViewPr snapToGrid="0" snapToObjects="1" showGuides="1">
      <p:cViewPr varScale="1">
        <p:scale>
          <a:sx n="111" d="100"/>
          <a:sy n="111" d="100"/>
        </p:scale>
        <p:origin x="536" y="208"/>
      </p:cViewPr>
      <p:guideLst>
        <p:guide orient="horz" pos="2160"/>
        <p:guide pos="384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L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B57E57-35BA-1944-9989-03A1D9F933C2}" type="datetimeFigureOut">
              <a:t>5/23/23</a:t>
            </a:fld>
            <a:endParaRPr lang="en-L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L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L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48A9F8-9560-9743-AE3D-EC4B3B8AF971}" type="slidenum">
              <a:t>‹#›</a:t>
            </a:fld>
            <a:endParaRPr lang="en-LT"/>
          </a:p>
        </p:txBody>
      </p:sp>
    </p:spTree>
    <p:extLst>
      <p:ext uri="{BB962C8B-B14F-4D97-AF65-F5344CB8AC3E}">
        <p14:creationId xmlns:p14="http://schemas.microsoft.com/office/powerpoint/2010/main" val="588402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64F8-78D9-1241-895A-E5515B3AA6C5}" type="slidenum">
              <a:rPr lang="en-US" smtClean="0"/>
              <a:t>3</a:t>
            </a:fld>
            <a:endParaRPr lang="en-US"/>
          </a:p>
        </p:txBody>
      </p:sp>
    </p:spTree>
    <p:extLst>
      <p:ext uri="{BB962C8B-B14F-4D97-AF65-F5344CB8AC3E}">
        <p14:creationId xmlns:p14="http://schemas.microsoft.com/office/powerpoint/2010/main" val="1356354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0748A9F8-9560-9743-AE3D-EC4B3B8AF971}" type="slidenum">
              <a:t>13</a:t>
            </a:fld>
            <a:endParaRPr lang="en-LT"/>
          </a:p>
        </p:txBody>
      </p:sp>
    </p:spTree>
    <p:extLst>
      <p:ext uri="{BB962C8B-B14F-4D97-AF65-F5344CB8AC3E}">
        <p14:creationId xmlns:p14="http://schemas.microsoft.com/office/powerpoint/2010/main" val="15489505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0748A9F8-9560-9743-AE3D-EC4B3B8AF971}" type="slidenum">
              <a:t>14</a:t>
            </a:fld>
            <a:endParaRPr lang="en-LT"/>
          </a:p>
        </p:txBody>
      </p:sp>
    </p:spTree>
    <p:extLst>
      <p:ext uri="{BB962C8B-B14F-4D97-AF65-F5344CB8AC3E}">
        <p14:creationId xmlns:p14="http://schemas.microsoft.com/office/powerpoint/2010/main" val="3306117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0748A9F8-9560-9743-AE3D-EC4B3B8AF971}" type="slidenum">
              <a:t>15</a:t>
            </a:fld>
            <a:endParaRPr lang="en-LT"/>
          </a:p>
        </p:txBody>
      </p:sp>
    </p:spTree>
    <p:extLst>
      <p:ext uri="{BB962C8B-B14F-4D97-AF65-F5344CB8AC3E}">
        <p14:creationId xmlns:p14="http://schemas.microsoft.com/office/powerpoint/2010/main" val="3329643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0748A9F8-9560-9743-AE3D-EC4B3B8AF971}" type="slidenum">
              <a:t>16</a:t>
            </a:fld>
            <a:endParaRPr lang="en-LT"/>
          </a:p>
        </p:txBody>
      </p:sp>
    </p:spTree>
    <p:extLst>
      <p:ext uri="{BB962C8B-B14F-4D97-AF65-F5344CB8AC3E}">
        <p14:creationId xmlns:p14="http://schemas.microsoft.com/office/powerpoint/2010/main" val="123850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64F8-78D9-1241-895A-E5515B3AA6C5}" type="slidenum">
              <a:rPr lang="en-US" smtClean="0"/>
              <a:t>22</a:t>
            </a:fld>
            <a:endParaRPr lang="en-US"/>
          </a:p>
        </p:txBody>
      </p:sp>
    </p:spTree>
    <p:extLst>
      <p:ext uri="{BB962C8B-B14F-4D97-AF65-F5344CB8AC3E}">
        <p14:creationId xmlns:p14="http://schemas.microsoft.com/office/powerpoint/2010/main" val="1433993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10F28-15AE-D548-A364-55A4F83117D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LT"/>
          </a:p>
        </p:txBody>
      </p:sp>
      <p:sp>
        <p:nvSpPr>
          <p:cNvPr id="3" name="Subtitle 2">
            <a:extLst>
              <a:ext uri="{FF2B5EF4-FFF2-40B4-BE49-F238E27FC236}">
                <a16:creationId xmlns:a16="http://schemas.microsoft.com/office/drawing/2014/main" id="{44F632D6-4B9E-CF4E-B2F1-966E197832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LT"/>
          </a:p>
        </p:txBody>
      </p:sp>
      <p:sp>
        <p:nvSpPr>
          <p:cNvPr id="4" name="Date Placeholder 3">
            <a:extLst>
              <a:ext uri="{FF2B5EF4-FFF2-40B4-BE49-F238E27FC236}">
                <a16:creationId xmlns:a16="http://schemas.microsoft.com/office/drawing/2014/main" id="{D1A195C5-A01A-0043-B22A-07B9752B9804}"/>
              </a:ext>
            </a:extLst>
          </p:cNvPr>
          <p:cNvSpPr>
            <a:spLocks noGrp="1"/>
          </p:cNvSpPr>
          <p:nvPr>
            <p:ph type="dt" sz="half" idx="10"/>
          </p:nvPr>
        </p:nvSpPr>
        <p:spPr/>
        <p:txBody>
          <a:bodyPr/>
          <a:lstStyle/>
          <a:p>
            <a:fld id="{BF6AB98E-06ED-244E-981C-8D5EDD09A1DD}" type="datetimeFigureOut">
              <a:t>5/23/23</a:t>
            </a:fld>
            <a:endParaRPr lang="en-LT"/>
          </a:p>
        </p:txBody>
      </p:sp>
      <p:sp>
        <p:nvSpPr>
          <p:cNvPr id="5" name="Footer Placeholder 4">
            <a:extLst>
              <a:ext uri="{FF2B5EF4-FFF2-40B4-BE49-F238E27FC236}">
                <a16:creationId xmlns:a16="http://schemas.microsoft.com/office/drawing/2014/main" id="{D3A8D614-C70B-114C-BC72-83400061D8F2}"/>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97EFF32F-E02F-9346-9A94-F2D9B201A683}"/>
              </a:ext>
            </a:extLst>
          </p:cNvPr>
          <p:cNvSpPr>
            <a:spLocks noGrp="1"/>
          </p:cNvSpPr>
          <p:nvPr>
            <p:ph type="sldNum" sz="quarter" idx="12"/>
          </p:nvPr>
        </p:nvSpPr>
        <p:spPr/>
        <p:txBody>
          <a:bodyPr/>
          <a:lstStyle/>
          <a:p>
            <a:fld id="{7D054021-B7F5-ED46-B19B-FD5F14D6394D}" type="slidenum">
              <a:t>‹#›</a:t>
            </a:fld>
            <a:endParaRPr lang="en-LT"/>
          </a:p>
        </p:txBody>
      </p:sp>
    </p:spTree>
    <p:extLst>
      <p:ext uri="{BB962C8B-B14F-4D97-AF65-F5344CB8AC3E}">
        <p14:creationId xmlns:p14="http://schemas.microsoft.com/office/powerpoint/2010/main" val="1307244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CCA21-EEA7-E746-AD6C-7174190B357E}"/>
              </a:ext>
            </a:extLst>
          </p:cNvPr>
          <p:cNvSpPr>
            <a:spLocks noGrp="1"/>
          </p:cNvSpPr>
          <p:nvPr>
            <p:ph type="title"/>
          </p:nvPr>
        </p:nvSpPr>
        <p:spPr/>
        <p:txBody>
          <a:bodyPr/>
          <a:lstStyle/>
          <a:p>
            <a:r>
              <a:rPr lang="en-GB"/>
              <a:t>Click to edit Master title style</a:t>
            </a:r>
            <a:endParaRPr lang="en-LT"/>
          </a:p>
        </p:txBody>
      </p:sp>
      <p:sp>
        <p:nvSpPr>
          <p:cNvPr id="3" name="Vertical Text Placeholder 2">
            <a:extLst>
              <a:ext uri="{FF2B5EF4-FFF2-40B4-BE49-F238E27FC236}">
                <a16:creationId xmlns:a16="http://schemas.microsoft.com/office/drawing/2014/main" id="{6728DD3A-571C-6946-B241-96479149AAE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4" name="Date Placeholder 3">
            <a:extLst>
              <a:ext uri="{FF2B5EF4-FFF2-40B4-BE49-F238E27FC236}">
                <a16:creationId xmlns:a16="http://schemas.microsoft.com/office/drawing/2014/main" id="{0C11CB3A-C405-7049-A877-3BAD3AAFCF37}"/>
              </a:ext>
            </a:extLst>
          </p:cNvPr>
          <p:cNvSpPr>
            <a:spLocks noGrp="1"/>
          </p:cNvSpPr>
          <p:nvPr>
            <p:ph type="dt" sz="half" idx="10"/>
          </p:nvPr>
        </p:nvSpPr>
        <p:spPr/>
        <p:txBody>
          <a:bodyPr/>
          <a:lstStyle/>
          <a:p>
            <a:fld id="{BF6AB98E-06ED-244E-981C-8D5EDD09A1DD}" type="datetimeFigureOut">
              <a:t>5/23/23</a:t>
            </a:fld>
            <a:endParaRPr lang="en-LT"/>
          </a:p>
        </p:txBody>
      </p:sp>
      <p:sp>
        <p:nvSpPr>
          <p:cNvPr id="5" name="Footer Placeholder 4">
            <a:extLst>
              <a:ext uri="{FF2B5EF4-FFF2-40B4-BE49-F238E27FC236}">
                <a16:creationId xmlns:a16="http://schemas.microsoft.com/office/drawing/2014/main" id="{3987860E-7664-A24A-92A6-B89822032C2A}"/>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EC78F18B-7CFE-FA4C-B370-5CBF39DC27B4}"/>
              </a:ext>
            </a:extLst>
          </p:cNvPr>
          <p:cNvSpPr>
            <a:spLocks noGrp="1"/>
          </p:cNvSpPr>
          <p:nvPr>
            <p:ph type="sldNum" sz="quarter" idx="12"/>
          </p:nvPr>
        </p:nvSpPr>
        <p:spPr/>
        <p:txBody>
          <a:bodyPr/>
          <a:lstStyle/>
          <a:p>
            <a:fld id="{7D054021-B7F5-ED46-B19B-FD5F14D6394D}" type="slidenum">
              <a:t>‹#›</a:t>
            </a:fld>
            <a:endParaRPr lang="en-LT"/>
          </a:p>
        </p:txBody>
      </p:sp>
    </p:spTree>
    <p:extLst>
      <p:ext uri="{BB962C8B-B14F-4D97-AF65-F5344CB8AC3E}">
        <p14:creationId xmlns:p14="http://schemas.microsoft.com/office/powerpoint/2010/main" val="2933795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768BF3-D403-AA4D-8307-1AD9089DD24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LT"/>
          </a:p>
        </p:txBody>
      </p:sp>
      <p:sp>
        <p:nvSpPr>
          <p:cNvPr id="3" name="Vertical Text Placeholder 2">
            <a:extLst>
              <a:ext uri="{FF2B5EF4-FFF2-40B4-BE49-F238E27FC236}">
                <a16:creationId xmlns:a16="http://schemas.microsoft.com/office/drawing/2014/main" id="{A88AFDD1-C709-FC4A-A04E-681FC363A1C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4" name="Date Placeholder 3">
            <a:extLst>
              <a:ext uri="{FF2B5EF4-FFF2-40B4-BE49-F238E27FC236}">
                <a16:creationId xmlns:a16="http://schemas.microsoft.com/office/drawing/2014/main" id="{4501A29A-7EBF-1640-901D-4BD39E48DDF7}"/>
              </a:ext>
            </a:extLst>
          </p:cNvPr>
          <p:cNvSpPr>
            <a:spLocks noGrp="1"/>
          </p:cNvSpPr>
          <p:nvPr>
            <p:ph type="dt" sz="half" idx="10"/>
          </p:nvPr>
        </p:nvSpPr>
        <p:spPr/>
        <p:txBody>
          <a:bodyPr/>
          <a:lstStyle/>
          <a:p>
            <a:fld id="{BF6AB98E-06ED-244E-981C-8D5EDD09A1DD}" type="datetimeFigureOut">
              <a:t>5/23/23</a:t>
            </a:fld>
            <a:endParaRPr lang="en-LT"/>
          </a:p>
        </p:txBody>
      </p:sp>
      <p:sp>
        <p:nvSpPr>
          <p:cNvPr id="5" name="Footer Placeholder 4">
            <a:extLst>
              <a:ext uri="{FF2B5EF4-FFF2-40B4-BE49-F238E27FC236}">
                <a16:creationId xmlns:a16="http://schemas.microsoft.com/office/drawing/2014/main" id="{66CC7955-4B7C-6942-8197-B5FBD006FAAE}"/>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7F9ED8B8-0753-BB4B-92EB-BAC0AD6DDB3B}"/>
              </a:ext>
            </a:extLst>
          </p:cNvPr>
          <p:cNvSpPr>
            <a:spLocks noGrp="1"/>
          </p:cNvSpPr>
          <p:nvPr>
            <p:ph type="sldNum" sz="quarter" idx="12"/>
          </p:nvPr>
        </p:nvSpPr>
        <p:spPr/>
        <p:txBody>
          <a:bodyPr/>
          <a:lstStyle/>
          <a:p>
            <a:fld id="{7D054021-B7F5-ED46-B19B-FD5F14D6394D}" type="slidenum">
              <a:t>‹#›</a:t>
            </a:fld>
            <a:endParaRPr lang="en-LT"/>
          </a:p>
        </p:txBody>
      </p:sp>
    </p:spTree>
    <p:extLst>
      <p:ext uri="{BB962C8B-B14F-4D97-AF65-F5344CB8AC3E}">
        <p14:creationId xmlns:p14="http://schemas.microsoft.com/office/powerpoint/2010/main" val="996849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8B604-70AB-BB4D-A7E3-5B899F001964}"/>
              </a:ext>
            </a:extLst>
          </p:cNvPr>
          <p:cNvSpPr>
            <a:spLocks noGrp="1"/>
          </p:cNvSpPr>
          <p:nvPr>
            <p:ph type="title"/>
          </p:nvPr>
        </p:nvSpPr>
        <p:spPr/>
        <p:txBody>
          <a:bodyPr/>
          <a:lstStyle/>
          <a:p>
            <a:r>
              <a:rPr lang="en-GB"/>
              <a:t>Click to edit Master title style</a:t>
            </a:r>
            <a:endParaRPr lang="en-LT"/>
          </a:p>
        </p:txBody>
      </p:sp>
      <p:sp>
        <p:nvSpPr>
          <p:cNvPr id="3" name="Content Placeholder 2">
            <a:extLst>
              <a:ext uri="{FF2B5EF4-FFF2-40B4-BE49-F238E27FC236}">
                <a16:creationId xmlns:a16="http://schemas.microsoft.com/office/drawing/2014/main" id="{BEF3DC9C-0C6E-F943-A253-3A70BED0B40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4" name="Date Placeholder 3">
            <a:extLst>
              <a:ext uri="{FF2B5EF4-FFF2-40B4-BE49-F238E27FC236}">
                <a16:creationId xmlns:a16="http://schemas.microsoft.com/office/drawing/2014/main" id="{31D60614-AA81-9E49-82C3-FE971B86B18B}"/>
              </a:ext>
            </a:extLst>
          </p:cNvPr>
          <p:cNvSpPr>
            <a:spLocks noGrp="1"/>
          </p:cNvSpPr>
          <p:nvPr>
            <p:ph type="dt" sz="half" idx="10"/>
          </p:nvPr>
        </p:nvSpPr>
        <p:spPr/>
        <p:txBody>
          <a:bodyPr/>
          <a:lstStyle/>
          <a:p>
            <a:fld id="{BF6AB98E-06ED-244E-981C-8D5EDD09A1DD}" type="datetimeFigureOut">
              <a:t>5/23/23</a:t>
            </a:fld>
            <a:endParaRPr lang="en-LT"/>
          </a:p>
        </p:txBody>
      </p:sp>
      <p:sp>
        <p:nvSpPr>
          <p:cNvPr id="5" name="Footer Placeholder 4">
            <a:extLst>
              <a:ext uri="{FF2B5EF4-FFF2-40B4-BE49-F238E27FC236}">
                <a16:creationId xmlns:a16="http://schemas.microsoft.com/office/drawing/2014/main" id="{37923032-A82F-CD4F-A91D-55756F852D27}"/>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2FF5DD38-8AF1-D548-89E6-A31E90732E66}"/>
              </a:ext>
            </a:extLst>
          </p:cNvPr>
          <p:cNvSpPr>
            <a:spLocks noGrp="1"/>
          </p:cNvSpPr>
          <p:nvPr>
            <p:ph type="sldNum" sz="quarter" idx="12"/>
          </p:nvPr>
        </p:nvSpPr>
        <p:spPr/>
        <p:txBody>
          <a:bodyPr/>
          <a:lstStyle/>
          <a:p>
            <a:fld id="{7D054021-B7F5-ED46-B19B-FD5F14D6394D}" type="slidenum">
              <a:t>‹#›</a:t>
            </a:fld>
            <a:endParaRPr lang="en-LT"/>
          </a:p>
        </p:txBody>
      </p:sp>
    </p:spTree>
    <p:extLst>
      <p:ext uri="{BB962C8B-B14F-4D97-AF65-F5344CB8AC3E}">
        <p14:creationId xmlns:p14="http://schemas.microsoft.com/office/powerpoint/2010/main" val="2784054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7150F-1759-E744-AE43-A0D335CCC45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LT"/>
          </a:p>
        </p:txBody>
      </p:sp>
      <p:sp>
        <p:nvSpPr>
          <p:cNvPr id="3" name="Text Placeholder 2">
            <a:extLst>
              <a:ext uri="{FF2B5EF4-FFF2-40B4-BE49-F238E27FC236}">
                <a16:creationId xmlns:a16="http://schemas.microsoft.com/office/drawing/2014/main" id="{08DC07FA-F50C-CE49-926D-CAE1C38D92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E797CA0-FBD2-C846-97AB-78B5AC1610E9}"/>
              </a:ext>
            </a:extLst>
          </p:cNvPr>
          <p:cNvSpPr>
            <a:spLocks noGrp="1"/>
          </p:cNvSpPr>
          <p:nvPr>
            <p:ph type="dt" sz="half" idx="10"/>
          </p:nvPr>
        </p:nvSpPr>
        <p:spPr/>
        <p:txBody>
          <a:bodyPr/>
          <a:lstStyle/>
          <a:p>
            <a:fld id="{BF6AB98E-06ED-244E-981C-8D5EDD09A1DD}" type="datetimeFigureOut">
              <a:t>5/23/23</a:t>
            </a:fld>
            <a:endParaRPr lang="en-LT"/>
          </a:p>
        </p:txBody>
      </p:sp>
      <p:sp>
        <p:nvSpPr>
          <p:cNvPr id="5" name="Footer Placeholder 4">
            <a:extLst>
              <a:ext uri="{FF2B5EF4-FFF2-40B4-BE49-F238E27FC236}">
                <a16:creationId xmlns:a16="http://schemas.microsoft.com/office/drawing/2014/main" id="{65ECC4AE-11D2-4649-A108-B09E0B4FEE19}"/>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F5347B62-2F93-1A41-BD07-481ACD8EBC65}"/>
              </a:ext>
            </a:extLst>
          </p:cNvPr>
          <p:cNvSpPr>
            <a:spLocks noGrp="1"/>
          </p:cNvSpPr>
          <p:nvPr>
            <p:ph type="sldNum" sz="quarter" idx="12"/>
          </p:nvPr>
        </p:nvSpPr>
        <p:spPr/>
        <p:txBody>
          <a:bodyPr/>
          <a:lstStyle/>
          <a:p>
            <a:fld id="{7D054021-B7F5-ED46-B19B-FD5F14D6394D}" type="slidenum">
              <a:t>‹#›</a:t>
            </a:fld>
            <a:endParaRPr lang="en-LT"/>
          </a:p>
        </p:txBody>
      </p:sp>
    </p:spTree>
    <p:extLst>
      <p:ext uri="{BB962C8B-B14F-4D97-AF65-F5344CB8AC3E}">
        <p14:creationId xmlns:p14="http://schemas.microsoft.com/office/powerpoint/2010/main" val="2112057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85496-2043-6646-9E83-10C12E54CB1E}"/>
              </a:ext>
            </a:extLst>
          </p:cNvPr>
          <p:cNvSpPr>
            <a:spLocks noGrp="1"/>
          </p:cNvSpPr>
          <p:nvPr>
            <p:ph type="title"/>
          </p:nvPr>
        </p:nvSpPr>
        <p:spPr/>
        <p:txBody>
          <a:bodyPr/>
          <a:lstStyle/>
          <a:p>
            <a:r>
              <a:rPr lang="en-GB"/>
              <a:t>Click to edit Master title style</a:t>
            </a:r>
            <a:endParaRPr lang="en-LT"/>
          </a:p>
        </p:txBody>
      </p:sp>
      <p:sp>
        <p:nvSpPr>
          <p:cNvPr id="3" name="Content Placeholder 2">
            <a:extLst>
              <a:ext uri="{FF2B5EF4-FFF2-40B4-BE49-F238E27FC236}">
                <a16:creationId xmlns:a16="http://schemas.microsoft.com/office/drawing/2014/main" id="{6F79BF5D-4BA9-A24D-94D6-4CE1DFEFD58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4" name="Content Placeholder 3">
            <a:extLst>
              <a:ext uri="{FF2B5EF4-FFF2-40B4-BE49-F238E27FC236}">
                <a16:creationId xmlns:a16="http://schemas.microsoft.com/office/drawing/2014/main" id="{9551BC49-4921-F84A-AEFF-DB3AC81742F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5" name="Date Placeholder 4">
            <a:extLst>
              <a:ext uri="{FF2B5EF4-FFF2-40B4-BE49-F238E27FC236}">
                <a16:creationId xmlns:a16="http://schemas.microsoft.com/office/drawing/2014/main" id="{EC5873E8-EA7F-4D4B-887B-284CBFCED8F4}"/>
              </a:ext>
            </a:extLst>
          </p:cNvPr>
          <p:cNvSpPr>
            <a:spLocks noGrp="1"/>
          </p:cNvSpPr>
          <p:nvPr>
            <p:ph type="dt" sz="half" idx="10"/>
          </p:nvPr>
        </p:nvSpPr>
        <p:spPr/>
        <p:txBody>
          <a:bodyPr/>
          <a:lstStyle/>
          <a:p>
            <a:fld id="{BF6AB98E-06ED-244E-981C-8D5EDD09A1DD}" type="datetimeFigureOut">
              <a:t>5/23/23</a:t>
            </a:fld>
            <a:endParaRPr lang="en-LT"/>
          </a:p>
        </p:txBody>
      </p:sp>
      <p:sp>
        <p:nvSpPr>
          <p:cNvPr id="6" name="Footer Placeholder 5">
            <a:extLst>
              <a:ext uri="{FF2B5EF4-FFF2-40B4-BE49-F238E27FC236}">
                <a16:creationId xmlns:a16="http://schemas.microsoft.com/office/drawing/2014/main" id="{27C2885E-F8FC-A049-B370-3F11D5106D09}"/>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8138736F-1196-E74D-BC71-80ECF0043AB5}"/>
              </a:ext>
            </a:extLst>
          </p:cNvPr>
          <p:cNvSpPr>
            <a:spLocks noGrp="1"/>
          </p:cNvSpPr>
          <p:nvPr>
            <p:ph type="sldNum" sz="quarter" idx="12"/>
          </p:nvPr>
        </p:nvSpPr>
        <p:spPr/>
        <p:txBody>
          <a:bodyPr/>
          <a:lstStyle/>
          <a:p>
            <a:fld id="{7D054021-B7F5-ED46-B19B-FD5F14D6394D}" type="slidenum">
              <a:t>‹#›</a:t>
            </a:fld>
            <a:endParaRPr lang="en-LT"/>
          </a:p>
        </p:txBody>
      </p:sp>
    </p:spTree>
    <p:extLst>
      <p:ext uri="{BB962C8B-B14F-4D97-AF65-F5344CB8AC3E}">
        <p14:creationId xmlns:p14="http://schemas.microsoft.com/office/powerpoint/2010/main" val="162849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EEFA9-1BD2-8845-B434-23E91A74421A}"/>
              </a:ext>
            </a:extLst>
          </p:cNvPr>
          <p:cNvSpPr>
            <a:spLocks noGrp="1"/>
          </p:cNvSpPr>
          <p:nvPr>
            <p:ph type="title"/>
          </p:nvPr>
        </p:nvSpPr>
        <p:spPr>
          <a:xfrm>
            <a:off x="839788" y="365125"/>
            <a:ext cx="10515600" cy="1325563"/>
          </a:xfrm>
        </p:spPr>
        <p:txBody>
          <a:bodyPr/>
          <a:lstStyle/>
          <a:p>
            <a:r>
              <a:rPr lang="en-GB"/>
              <a:t>Click to edit Master title style</a:t>
            </a:r>
            <a:endParaRPr lang="en-LT"/>
          </a:p>
        </p:txBody>
      </p:sp>
      <p:sp>
        <p:nvSpPr>
          <p:cNvPr id="3" name="Text Placeholder 2">
            <a:extLst>
              <a:ext uri="{FF2B5EF4-FFF2-40B4-BE49-F238E27FC236}">
                <a16:creationId xmlns:a16="http://schemas.microsoft.com/office/drawing/2014/main" id="{D2260310-FB48-7E4C-88AA-6BFB7460F2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FAEC563-5397-124A-8527-D43BC7E464D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5" name="Text Placeholder 4">
            <a:extLst>
              <a:ext uri="{FF2B5EF4-FFF2-40B4-BE49-F238E27FC236}">
                <a16:creationId xmlns:a16="http://schemas.microsoft.com/office/drawing/2014/main" id="{772649B5-DF08-C94D-B69D-A4B7D2634A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183EFA5-71F3-D548-8445-EF024CA24B8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7" name="Date Placeholder 6">
            <a:extLst>
              <a:ext uri="{FF2B5EF4-FFF2-40B4-BE49-F238E27FC236}">
                <a16:creationId xmlns:a16="http://schemas.microsoft.com/office/drawing/2014/main" id="{2FD3B84A-D4EE-FF4B-AF21-179230D42B33}"/>
              </a:ext>
            </a:extLst>
          </p:cNvPr>
          <p:cNvSpPr>
            <a:spLocks noGrp="1"/>
          </p:cNvSpPr>
          <p:nvPr>
            <p:ph type="dt" sz="half" idx="10"/>
          </p:nvPr>
        </p:nvSpPr>
        <p:spPr/>
        <p:txBody>
          <a:bodyPr/>
          <a:lstStyle/>
          <a:p>
            <a:fld id="{BF6AB98E-06ED-244E-981C-8D5EDD09A1DD}" type="datetimeFigureOut">
              <a:t>5/23/23</a:t>
            </a:fld>
            <a:endParaRPr lang="en-LT"/>
          </a:p>
        </p:txBody>
      </p:sp>
      <p:sp>
        <p:nvSpPr>
          <p:cNvPr id="8" name="Footer Placeholder 7">
            <a:extLst>
              <a:ext uri="{FF2B5EF4-FFF2-40B4-BE49-F238E27FC236}">
                <a16:creationId xmlns:a16="http://schemas.microsoft.com/office/drawing/2014/main" id="{88A837E4-69E5-CC42-84EC-5748054E6912}"/>
              </a:ext>
            </a:extLst>
          </p:cNvPr>
          <p:cNvSpPr>
            <a:spLocks noGrp="1"/>
          </p:cNvSpPr>
          <p:nvPr>
            <p:ph type="ftr" sz="quarter" idx="11"/>
          </p:nvPr>
        </p:nvSpPr>
        <p:spPr/>
        <p:txBody>
          <a:bodyPr/>
          <a:lstStyle/>
          <a:p>
            <a:endParaRPr lang="en-LT"/>
          </a:p>
        </p:txBody>
      </p:sp>
      <p:sp>
        <p:nvSpPr>
          <p:cNvPr id="9" name="Slide Number Placeholder 8">
            <a:extLst>
              <a:ext uri="{FF2B5EF4-FFF2-40B4-BE49-F238E27FC236}">
                <a16:creationId xmlns:a16="http://schemas.microsoft.com/office/drawing/2014/main" id="{FC2A8D97-40CD-0842-88E7-B456F03E0BA8}"/>
              </a:ext>
            </a:extLst>
          </p:cNvPr>
          <p:cNvSpPr>
            <a:spLocks noGrp="1"/>
          </p:cNvSpPr>
          <p:nvPr>
            <p:ph type="sldNum" sz="quarter" idx="12"/>
          </p:nvPr>
        </p:nvSpPr>
        <p:spPr/>
        <p:txBody>
          <a:bodyPr/>
          <a:lstStyle/>
          <a:p>
            <a:fld id="{7D054021-B7F5-ED46-B19B-FD5F14D6394D}" type="slidenum">
              <a:t>‹#›</a:t>
            </a:fld>
            <a:endParaRPr lang="en-LT"/>
          </a:p>
        </p:txBody>
      </p:sp>
    </p:spTree>
    <p:extLst>
      <p:ext uri="{BB962C8B-B14F-4D97-AF65-F5344CB8AC3E}">
        <p14:creationId xmlns:p14="http://schemas.microsoft.com/office/powerpoint/2010/main" val="3315383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E3EC6-632D-6343-81E9-A4BE13DCC92E}"/>
              </a:ext>
            </a:extLst>
          </p:cNvPr>
          <p:cNvSpPr>
            <a:spLocks noGrp="1"/>
          </p:cNvSpPr>
          <p:nvPr>
            <p:ph type="title"/>
          </p:nvPr>
        </p:nvSpPr>
        <p:spPr/>
        <p:txBody>
          <a:bodyPr/>
          <a:lstStyle/>
          <a:p>
            <a:r>
              <a:rPr lang="en-GB"/>
              <a:t>Click to edit Master title style</a:t>
            </a:r>
            <a:endParaRPr lang="en-LT"/>
          </a:p>
        </p:txBody>
      </p:sp>
      <p:sp>
        <p:nvSpPr>
          <p:cNvPr id="3" name="Date Placeholder 2">
            <a:extLst>
              <a:ext uri="{FF2B5EF4-FFF2-40B4-BE49-F238E27FC236}">
                <a16:creationId xmlns:a16="http://schemas.microsoft.com/office/drawing/2014/main" id="{67AD35AF-ACAD-2441-8E49-75E693980653}"/>
              </a:ext>
            </a:extLst>
          </p:cNvPr>
          <p:cNvSpPr>
            <a:spLocks noGrp="1"/>
          </p:cNvSpPr>
          <p:nvPr>
            <p:ph type="dt" sz="half" idx="10"/>
          </p:nvPr>
        </p:nvSpPr>
        <p:spPr/>
        <p:txBody>
          <a:bodyPr/>
          <a:lstStyle/>
          <a:p>
            <a:fld id="{BF6AB98E-06ED-244E-981C-8D5EDD09A1DD}" type="datetimeFigureOut">
              <a:t>5/23/23</a:t>
            </a:fld>
            <a:endParaRPr lang="en-LT"/>
          </a:p>
        </p:txBody>
      </p:sp>
      <p:sp>
        <p:nvSpPr>
          <p:cNvPr id="4" name="Footer Placeholder 3">
            <a:extLst>
              <a:ext uri="{FF2B5EF4-FFF2-40B4-BE49-F238E27FC236}">
                <a16:creationId xmlns:a16="http://schemas.microsoft.com/office/drawing/2014/main" id="{62BA7882-6BEC-2B4D-B62C-418E38B4E0FC}"/>
              </a:ext>
            </a:extLst>
          </p:cNvPr>
          <p:cNvSpPr>
            <a:spLocks noGrp="1"/>
          </p:cNvSpPr>
          <p:nvPr>
            <p:ph type="ftr" sz="quarter" idx="11"/>
          </p:nvPr>
        </p:nvSpPr>
        <p:spPr/>
        <p:txBody>
          <a:bodyPr/>
          <a:lstStyle/>
          <a:p>
            <a:endParaRPr lang="en-LT"/>
          </a:p>
        </p:txBody>
      </p:sp>
      <p:sp>
        <p:nvSpPr>
          <p:cNvPr id="5" name="Slide Number Placeholder 4">
            <a:extLst>
              <a:ext uri="{FF2B5EF4-FFF2-40B4-BE49-F238E27FC236}">
                <a16:creationId xmlns:a16="http://schemas.microsoft.com/office/drawing/2014/main" id="{09C95A66-5963-A641-BE4E-A8A34F66B6E0}"/>
              </a:ext>
            </a:extLst>
          </p:cNvPr>
          <p:cNvSpPr>
            <a:spLocks noGrp="1"/>
          </p:cNvSpPr>
          <p:nvPr>
            <p:ph type="sldNum" sz="quarter" idx="12"/>
          </p:nvPr>
        </p:nvSpPr>
        <p:spPr/>
        <p:txBody>
          <a:bodyPr/>
          <a:lstStyle/>
          <a:p>
            <a:fld id="{7D054021-B7F5-ED46-B19B-FD5F14D6394D}" type="slidenum">
              <a:t>‹#›</a:t>
            </a:fld>
            <a:endParaRPr lang="en-LT"/>
          </a:p>
        </p:txBody>
      </p:sp>
    </p:spTree>
    <p:extLst>
      <p:ext uri="{BB962C8B-B14F-4D97-AF65-F5344CB8AC3E}">
        <p14:creationId xmlns:p14="http://schemas.microsoft.com/office/powerpoint/2010/main" val="2388057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FC361D-141D-8940-921C-2B8BB4855EA4}"/>
              </a:ext>
            </a:extLst>
          </p:cNvPr>
          <p:cNvSpPr>
            <a:spLocks noGrp="1"/>
          </p:cNvSpPr>
          <p:nvPr>
            <p:ph type="dt" sz="half" idx="10"/>
          </p:nvPr>
        </p:nvSpPr>
        <p:spPr/>
        <p:txBody>
          <a:bodyPr/>
          <a:lstStyle/>
          <a:p>
            <a:fld id="{BF6AB98E-06ED-244E-981C-8D5EDD09A1DD}" type="datetimeFigureOut">
              <a:t>5/23/23</a:t>
            </a:fld>
            <a:endParaRPr lang="en-LT"/>
          </a:p>
        </p:txBody>
      </p:sp>
      <p:sp>
        <p:nvSpPr>
          <p:cNvPr id="3" name="Footer Placeholder 2">
            <a:extLst>
              <a:ext uri="{FF2B5EF4-FFF2-40B4-BE49-F238E27FC236}">
                <a16:creationId xmlns:a16="http://schemas.microsoft.com/office/drawing/2014/main" id="{B2166728-4CA4-3C41-9091-BC8AFA573AE6}"/>
              </a:ext>
            </a:extLst>
          </p:cNvPr>
          <p:cNvSpPr>
            <a:spLocks noGrp="1"/>
          </p:cNvSpPr>
          <p:nvPr>
            <p:ph type="ftr" sz="quarter" idx="11"/>
          </p:nvPr>
        </p:nvSpPr>
        <p:spPr/>
        <p:txBody>
          <a:bodyPr/>
          <a:lstStyle/>
          <a:p>
            <a:endParaRPr lang="en-LT"/>
          </a:p>
        </p:txBody>
      </p:sp>
      <p:sp>
        <p:nvSpPr>
          <p:cNvPr id="4" name="Slide Number Placeholder 3">
            <a:extLst>
              <a:ext uri="{FF2B5EF4-FFF2-40B4-BE49-F238E27FC236}">
                <a16:creationId xmlns:a16="http://schemas.microsoft.com/office/drawing/2014/main" id="{D75A811D-A684-2542-9A0B-EC0B1564E0C5}"/>
              </a:ext>
            </a:extLst>
          </p:cNvPr>
          <p:cNvSpPr>
            <a:spLocks noGrp="1"/>
          </p:cNvSpPr>
          <p:nvPr>
            <p:ph type="sldNum" sz="quarter" idx="12"/>
          </p:nvPr>
        </p:nvSpPr>
        <p:spPr/>
        <p:txBody>
          <a:bodyPr/>
          <a:lstStyle/>
          <a:p>
            <a:fld id="{7D054021-B7F5-ED46-B19B-FD5F14D6394D}" type="slidenum">
              <a:t>‹#›</a:t>
            </a:fld>
            <a:endParaRPr lang="en-LT"/>
          </a:p>
        </p:txBody>
      </p:sp>
    </p:spTree>
    <p:extLst>
      <p:ext uri="{BB962C8B-B14F-4D97-AF65-F5344CB8AC3E}">
        <p14:creationId xmlns:p14="http://schemas.microsoft.com/office/powerpoint/2010/main" val="3770982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B2D2D-99D1-5E4F-9151-DEEDEA67521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LT"/>
          </a:p>
        </p:txBody>
      </p:sp>
      <p:sp>
        <p:nvSpPr>
          <p:cNvPr id="3" name="Content Placeholder 2">
            <a:extLst>
              <a:ext uri="{FF2B5EF4-FFF2-40B4-BE49-F238E27FC236}">
                <a16:creationId xmlns:a16="http://schemas.microsoft.com/office/drawing/2014/main" id="{82420829-B44B-D146-9CF6-21A1115D73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4" name="Text Placeholder 3">
            <a:extLst>
              <a:ext uri="{FF2B5EF4-FFF2-40B4-BE49-F238E27FC236}">
                <a16:creationId xmlns:a16="http://schemas.microsoft.com/office/drawing/2014/main" id="{2E31B511-1552-4945-B52E-5F346ED841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E44C71B-A518-FB4A-BA28-83701CC4AEC7}"/>
              </a:ext>
            </a:extLst>
          </p:cNvPr>
          <p:cNvSpPr>
            <a:spLocks noGrp="1"/>
          </p:cNvSpPr>
          <p:nvPr>
            <p:ph type="dt" sz="half" idx="10"/>
          </p:nvPr>
        </p:nvSpPr>
        <p:spPr/>
        <p:txBody>
          <a:bodyPr/>
          <a:lstStyle/>
          <a:p>
            <a:fld id="{BF6AB98E-06ED-244E-981C-8D5EDD09A1DD}" type="datetimeFigureOut">
              <a:t>5/23/23</a:t>
            </a:fld>
            <a:endParaRPr lang="en-LT"/>
          </a:p>
        </p:txBody>
      </p:sp>
      <p:sp>
        <p:nvSpPr>
          <p:cNvPr id="6" name="Footer Placeholder 5">
            <a:extLst>
              <a:ext uri="{FF2B5EF4-FFF2-40B4-BE49-F238E27FC236}">
                <a16:creationId xmlns:a16="http://schemas.microsoft.com/office/drawing/2014/main" id="{A61E08EB-0C0F-F341-823A-D186866B35B5}"/>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E7C22198-E8FE-DC45-A893-4372F8FE6B0C}"/>
              </a:ext>
            </a:extLst>
          </p:cNvPr>
          <p:cNvSpPr>
            <a:spLocks noGrp="1"/>
          </p:cNvSpPr>
          <p:nvPr>
            <p:ph type="sldNum" sz="quarter" idx="12"/>
          </p:nvPr>
        </p:nvSpPr>
        <p:spPr/>
        <p:txBody>
          <a:bodyPr/>
          <a:lstStyle/>
          <a:p>
            <a:fld id="{7D054021-B7F5-ED46-B19B-FD5F14D6394D}" type="slidenum">
              <a:t>‹#›</a:t>
            </a:fld>
            <a:endParaRPr lang="en-LT"/>
          </a:p>
        </p:txBody>
      </p:sp>
    </p:spTree>
    <p:extLst>
      <p:ext uri="{BB962C8B-B14F-4D97-AF65-F5344CB8AC3E}">
        <p14:creationId xmlns:p14="http://schemas.microsoft.com/office/powerpoint/2010/main" val="2876925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50B31-481F-2F4B-9812-5193BB42EE6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LT"/>
          </a:p>
        </p:txBody>
      </p:sp>
      <p:sp>
        <p:nvSpPr>
          <p:cNvPr id="3" name="Picture Placeholder 2">
            <a:extLst>
              <a:ext uri="{FF2B5EF4-FFF2-40B4-BE49-F238E27FC236}">
                <a16:creationId xmlns:a16="http://schemas.microsoft.com/office/drawing/2014/main" id="{B6998F9E-E5CE-EC4E-B71F-B397625D23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LT"/>
          </a:p>
        </p:txBody>
      </p:sp>
      <p:sp>
        <p:nvSpPr>
          <p:cNvPr id="4" name="Text Placeholder 3">
            <a:extLst>
              <a:ext uri="{FF2B5EF4-FFF2-40B4-BE49-F238E27FC236}">
                <a16:creationId xmlns:a16="http://schemas.microsoft.com/office/drawing/2014/main" id="{150FCF30-71D9-9C4D-8F9F-FCF564E239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B07861C-B636-764A-9CD3-823E81C07FF3}"/>
              </a:ext>
            </a:extLst>
          </p:cNvPr>
          <p:cNvSpPr>
            <a:spLocks noGrp="1"/>
          </p:cNvSpPr>
          <p:nvPr>
            <p:ph type="dt" sz="half" idx="10"/>
          </p:nvPr>
        </p:nvSpPr>
        <p:spPr/>
        <p:txBody>
          <a:bodyPr/>
          <a:lstStyle/>
          <a:p>
            <a:fld id="{BF6AB98E-06ED-244E-981C-8D5EDD09A1DD}" type="datetimeFigureOut">
              <a:t>5/23/23</a:t>
            </a:fld>
            <a:endParaRPr lang="en-LT"/>
          </a:p>
        </p:txBody>
      </p:sp>
      <p:sp>
        <p:nvSpPr>
          <p:cNvPr id="6" name="Footer Placeholder 5">
            <a:extLst>
              <a:ext uri="{FF2B5EF4-FFF2-40B4-BE49-F238E27FC236}">
                <a16:creationId xmlns:a16="http://schemas.microsoft.com/office/drawing/2014/main" id="{C81520BE-944B-324F-B2AC-47EC19C028AE}"/>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3CB5245A-B24E-1C4E-AEF3-783B1D944706}"/>
              </a:ext>
            </a:extLst>
          </p:cNvPr>
          <p:cNvSpPr>
            <a:spLocks noGrp="1"/>
          </p:cNvSpPr>
          <p:nvPr>
            <p:ph type="sldNum" sz="quarter" idx="12"/>
          </p:nvPr>
        </p:nvSpPr>
        <p:spPr/>
        <p:txBody>
          <a:bodyPr/>
          <a:lstStyle/>
          <a:p>
            <a:fld id="{7D054021-B7F5-ED46-B19B-FD5F14D6394D}" type="slidenum">
              <a:t>‹#›</a:t>
            </a:fld>
            <a:endParaRPr lang="en-LT"/>
          </a:p>
        </p:txBody>
      </p:sp>
    </p:spTree>
    <p:extLst>
      <p:ext uri="{BB962C8B-B14F-4D97-AF65-F5344CB8AC3E}">
        <p14:creationId xmlns:p14="http://schemas.microsoft.com/office/powerpoint/2010/main" val="101987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C05685-D195-DA43-A74C-70E926F925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LT"/>
          </a:p>
        </p:txBody>
      </p:sp>
      <p:sp>
        <p:nvSpPr>
          <p:cNvPr id="3" name="Text Placeholder 2">
            <a:extLst>
              <a:ext uri="{FF2B5EF4-FFF2-40B4-BE49-F238E27FC236}">
                <a16:creationId xmlns:a16="http://schemas.microsoft.com/office/drawing/2014/main" id="{93E625E6-5026-7943-B16C-50A25A5225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4" name="Date Placeholder 3">
            <a:extLst>
              <a:ext uri="{FF2B5EF4-FFF2-40B4-BE49-F238E27FC236}">
                <a16:creationId xmlns:a16="http://schemas.microsoft.com/office/drawing/2014/main" id="{BC2A7C82-C501-4E48-A5D1-46092A3401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6AB98E-06ED-244E-981C-8D5EDD09A1DD}" type="datetimeFigureOut">
              <a:t>5/23/23</a:t>
            </a:fld>
            <a:endParaRPr lang="en-LT"/>
          </a:p>
        </p:txBody>
      </p:sp>
      <p:sp>
        <p:nvSpPr>
          <p:cNvPr id="5" name="Footer Placeholder 4">
            <a:extLst>
              <a:ext uri="{FF2B5EF4-FFF2-40B4-BE49-F238E27FC236}">
                <a16:creationId xmlns:a16="http://schemas.microsoft.com/office/drawing/2014/main" id="{E0C88ACA-CCB2-6640-9D5C-AE5BA9B769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LT"/>
          </a:p>
        </p:txBody>
      </p:sp>
      <p:sp>
        <p:nvSpPr>
          <p:cNvPr id="6" name="Slide Number Placeholder 5">
            <a:extLst>
              <a:ext uri="{FF2B5EF4-FFF2-40B4-BE49-F238E27FC236}">
                <a16:creationId xmlns:a16="http://schemas.microsoft.com/office/drawing/2014/main" id="{EAA941F9-4486-6F49-A4EF-D68D15F999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054021-B7F5-ED46-B19B-FD5F14D6394D}" type="slidenum">
              <a:t>‹#›</a:t>
            </a:fld>
            <a:endParaRPr lang="en-LT"/>
          </a:p>
        </p:txBody>
      </p:sp>
    </p:spTree>
    <p:extLst>
      <p:ext uri="{BB962C8B-B14F-4D97-AF65-F5344CB8AC3E}">
        <p14:creationId xmlns:p14="http://schemas.microsoft.com/office/powerpoint/2010/main" val="15447462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8.svg"/><Relationship Id="rId18" Type="http://schemas.openxmlformats.org/officeDocument/2006/relationships/image" Target="../media/image32.png"/><Relationship Id="rId3" Type="http://schemas.openxmlformats.org/officeDocument/2006/relationships/image" Target="../media/image19.png"/><Relationship Id="rId21" Type="http://schemas.openxmlformats.org/officeDocument/2006/relationships/image" Target="../media/image35.png"/><Relationship Id="rId7" Type="http://schemas.openxmlformats.org/officeDocument/2006/relationships/image" Target="../media/image23.png"/><Relationship Id="rId12" Type="http://schemas.openxmlformats.org/officeDocument/2006/relationships/image" Target="../media/image27.png"/><Relationship Id="rId17" Type="http://schemas.openxmlformats.org/officeDocument/2006/relationships/image" Target="../media/image31.png"/><Relationship Id="rId2" Type="http://schemas.openxmlformats.org/officeDocument/2006/relationships/notesSlide" Target="../notesSlides/notesSlide2.xml"/><Relationship Id="rId16" Type="http://schemas.openxmlformats.org/officeDocument/2006/relationships/image" Target="../media/image30.svg"/><Relationship Id="rId20" Type="http://schemas.openxmlformats.org/officeDocument/2006/relationships/image" Target="../media/image34.svg"/><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slide" Target="slide14.xml"/><Relationship Id="rId5" Type="http://schemas.openxmlformats.org/officeDocument/2006/relationships/image" Target="../media/image21.png"/><Relationship Id="rId15" Type="http://schemas.openxmlformats.org/officeDocument/2006/relationships/image" Target="../media/image29.png"/><Relationship Id="rId23" Type="http://schemas.openxmlformats.org/officeDocument/2006/relationships/image" Target="../media/image37.png"/><Relationship Id="rId10" Type="http://schemas.openxmlformats.org/officeDocument/2006/relationships/image" Target="../media/image26.svg"/><Relationship Id="rId19" Type="http://schemas.openxmlformats.org/officeDocument/2006/relationships/image" Target="../media/image33.png"/><Relationship Id="rId4" Type="http://schemas.openxmlformats.org/officeDocument/2006/relationships/image" Target="../media/image20.svg"/><Relationship Id="rId9" Type="http://schemas.openxmlformats.org/officeDocument/2006/relationships/image" Target="../media/image25.png"/><Relationship Id="rId14" Type="http://schemas.openxmlformats.org/officeDocument/2006/relationships/slide" Target="slide16.xml"/><Relationship Id="rId22" Type="http://schemas.openxmlformats.org/officeDocument/2006/relationships/image" Target="../media/image36.svg"/></Relationships>
</file>

<file path=ppt/slides/_rels/slide14.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40.svg"/><Relationship Id="rId18" Type="http://schemas.openxmlformats.org/officeDocument/2006/relationships/image" Target="../media/image34.svg"/><Relationship Id="rId3" Type="http://schemas.openxmlformats.org/officeDocument/2006/relationships/image" Target="../media/image19.png"/><Relationship Id="rId21" Type="http://schemas.openxmlformats.org/officeDocument/2006/relationships/image" Target="../media/image41.png"/><Relationship Id="rId7" Type="http://schemas.openxmlformats.org/officeDocument/2006/relationships/image" Target="../media/image23.png"/><Relationship Id="rId12" Type="http://schemas.openxmlformats.org/officeDocument/2006/relationships/image" Target="../media/image25.png"/><Relationship Id="rId17" Type="http://schemas.openxmlformats.org/officeDocument/2006/relationships/image" Target="../media/image33.png"/><Relationship Id="rId2" Type="http://schemas.openxmlformats.org/officeDocument/2006/relationships/notesSlide" Target="../notesSlides/notesSlide3.xml"/><Relationship Id="rId16" Type="http://schemas.openxmlformats.org/officeDocument/2006/relationships/image" Target="../media/image30.svg"/><Relationship Id="rId20" Type="http://schemas.openxmlformats.org/officeDocument/2006/relationships/image" Target="../media/image36.svg"/><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slide" Target="slide14.xml"/><Relationship Id="rId5" Type="http://schemas.openxmlformats.org/officeDocument/2006/relationships/image" Target="../media/image21.png"/><Relationship Id="rId15" Type="http://schemas.openxmlformats.org/officeDocument/2006/relationships/image" Target="../media/image29.png"/><Relationship Id="rId10" Type="http://schemas.openxmlformats.org/officeDocument/2006/relationships/image" Target="../media/image39.svg"/><Relationship Id="rId19" Type="http://schemas.openxmlformats.org/officeDocument/2006/relationships/image" Target="../media/image35.png"/><Relationship Id="rId4" Type="http://schemas.openxmlformats.org/officeDocument/2006/relationships/image" Target="../media/image20.svg"/><Relationship Id="rId9" Type="http://schemas.openxmlformats.org/officeDocument/2006/relationships/image" Target="../media/image38.png"/><Relationship Id="rId14" Type="http://schemas.openxmlformats.org/officeDocument/2006/relationships/slide" Target="slide16.xml"/></Relationships>
</file>

<file path=ppt/slides/_rels/slide15.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8.svg"/><Relationship Id="rId18" Type="http://schemas.openxmlformats.org/officeDocument/2006/relationships/image" Target="../media/image29.png"/><Relationship Id="rId3" Type="http://schemas.openxmlformats.org/officeDocument/2006/relationships/image" Target="../media/image19.png"/><Relationship Id="rId21" Type="http://schemas.openxmlformats.org/officeDocument/2006/relationships/image" Target="../media/image36.svg"/><Relationship Id="rId7" Type="http://schemas.openxmlformats.org/officeDocument/2006/relationships/image" Target="../media/image23.png"/><Relationship Id="rId12" Type="http://schemas.openxmlformats.org/officeDocument/2006/relationships/image" Target="../media/image27.png"/><Relationship Id="rId17" Type="http://schemas.openxmlformats.org/officeDocument/2006/relationships/slide" Target="slide16.xml"/><Relationship Id="rId2" Type="http://schemas.openxmlformats.org/officeDocument/2006/relationships/notesSlide" Target="../notesSlides/notesSlide4.xml"/><Relationship Id="rId16" Type="http://schemas.openxmlformats.org/officeDocument/2006/relationships/image" Target="../media/image43.svg"/><Relationship Id="rId20"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slide" Target="slide14.xml"/><Relationship Id="rId24" Type="http://schemas.openxmlformats.org/officeDocument/2006/relationships/image" Target="../media/image46.png"/><Relationship Id="rId5" Type="http://schemas.openxmlformats.org/officeDocument/2006/relationships/image" Target="../media/image21.png"/><Relationship Id="rId15" Type="http://schemas.openxmlformats.org/officeDocument/2006/relationships/image" Target="../media/image25.png"/><Relationship Id="rId23" Type="http://schemas.openxmlformats.org/officeDocument/2006/relationships/image" Target="../media/image45.png"/><Relationship Id="rId10" Type="http://schemas.openxmlformats.org/officeDocument/2006/relationships/image" Target="../media/image42.svg"/><Relationship Id="rId19" Type="http://schemas.openxmlformats.org/officeDocument/2006/relationships/image" Target="../media/image30.svg"/><Relationship Id="rId4" Type="http://schemas.openxmlformats.org/officeDocument/2006/relationships/image" Target="../media/image20.svg"/><Relationship Id="rId9" Type="http://schemas.openxmlformats.org/officeDocument/2006/relationships/image" Target="../media/image38.png"/><Relationship Id="rId14" Type="http://schemas.openxmlformats.org/officeDocument/2006/relationships/slide" Target="slide15.xml"/><Relationship Id="rId22" Type="http://schemas.openxmlformats.org/officeDocument/2006/relationships/image" Target="../media/image44.png"/></Relationships>
</file>

<file path=ppt/slides/_rels/slide16.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8.svg"/><Relationship Id="rId18" Type="http://schemas.openxmlformats.org/officeDocument/2006/relationships/image" Target="../media/image34.svg"/><Relationship Id="rId3" Type="http://schemas.openxmlformats.org/officeDocument/2006/relationships/image" Target="../media/image19.png"/><Relationship Id="rId21" Type="http://schemas.openxmlformats.org/officeDocument/2006/relationships/image" Target="../media/image48.png"/><Relationship Id="rId7" Type="http://schemas.openxmlformats.org/officeDocument/2006/relationships/image" Target="../media/image23.png"/><Relationship Id="rId12" Type="http://schemas.openxmlformats.org/officeDocument/2006/relationships/image" Target="../media/image27.png"/><Relationship Id="rId17" Type="http://schemas.openxmlformats.org/officeDocument/2006/relationships/image" Target="../media/image33.png"/><Relationship Id="rId2" Type="http://schemas.openxmlformats.org/officeDocument/2006/relationships/notesSlide" Target="../notesSlides/notesSlide5.xml"/><Relationship Id="rId16" Type="http://schemas.openxmlformats.org/officeDocument/2006/relationships/image" Target="../media/image47.svg"/><Relationship Id="rId20" Type="http://schemas.openxmlformats.org/officeDocument/2006/relationships/image" Target="../media/image36.svg"/><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slide" Target="slide14.xml"/><Relationship Id="rId5" Type="http://schemas.openxmlformats.org/officeDocument/2006/relationships/image" Target="../media/image21.png"/><Relationship Id="rId15" Type="http://schemas.openxmlformats.org/officeDocument/2006/relationships/image" Target="../media/image25.png"/><Relationship Id="rId10" Type="http://schemas.openxmlformats.org/officeDocument/2006/relationships/image" Target="../media/image42.svg"/><Relationship Id="rId19" Type="http://schemas.openxmlformats.org/officeDocument/2006/relationships/image" Target="../media/image35.png"/><Relationship Id="rId4" Type="http://schemas.openxmlformats.org/officeDocument/2006/relationships/image" Target="../media/image20.svg"/><Relationship Id="rId9" Type="http://schemas.openxmlformats.org/officeDocument/2006/relationships/image" Target="../media/image38.png"/><Relationship Id="rId14" Type="http://schemas.openxmlformats.org/officeDocument/2006/relationships/slide" Target="slide16.xml"/><Relationship Id="rId22" Type="http://schemas.openxmlformats.org/officeDocument/2006/relationships/image" Target="../media/image49.png"/></Relationships>
</file>

<file path=ppt/slides/_rels/slide1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jp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healthdata.gov/dataset/provisional-death-counts-coronavirus-disease-covid-19" TargetMode="External"/><Relationship Id="rId2" Type="http://schemas.openxmlformats.org/officeDocument/2006/relationships/hyperlink" Target="https://www.kaggle.com/muonneutrino/us-census-demographic-data/activity" TargetMode="External"/><Relationship Id="rId1" Type="http://schemas.openxmlformats.org/officeDocument/2006/relationships/slideLayout" Target="../slideLayouts/slideLayout2.xml"/><Relationship Id="rId4" Type="http://schemas.openxmlformats.org/officeDocument/2006/relationships/hyperlink" Target="https://www.ahrq.gov/data/infographics/state-compare-text.htm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DEF6D-6528-3A42-8A09-DDF300E885C4}"/>
              </a:ext>
            </a:extLst>
          </p:cNvPr>
          <p:cNvSpPr>
            <a:spLocks noGrp="1"/>
          </p:cNvSpPr>
          <p:nvPr>
            <p:ph type="ctrTitle"/>
          </p:nvPr>
        </p:nvSpPr>
        <p:spPr>
          <a:xfrm>
            <a:off x="7180028" y="3376123"/>
            <a:ext cx="4515147" cy="1529232"/>
          </a:xfrm>
        </p:spPr>
        <p:txBody>
          <a:bodyPr>
            <a:normAutofit/>
          </a:bodyPr>
          <a:lstStyle/>
          <a:p>
            <a:pPr algn="r"/>
            <a:r>
              <a:rPr lang="en-US" sz="4400" b="1" dirty="0"/>
              <a:t>USA Healthcare &amp; Covid-19</a:t>
            </a:r>
            <a:endParaRPr lang="en-US" sz="4400" dirty="0"/>
          </a:p>
        </p:txBody>
      </p:sp>
      <p:sp>
        <p:nvSpPr>
          <p:cNvPr id="3" name="Subtitle 2">
            <a:extLst>
              <a:ext uri="{FF2B5EF4-FFF2-40B4-BE49-F238E27FC236}">
                <a16:creationId xmlns:a16="http://schemas.microsoft.com/office/drawing/2014/main" id="{1887A21A-9D2F-5347-A3E9-B8DC03A80BAF}"/>
              </a:ext>
            </a:extLst>
          </p:cNvPr>
          <p:cNvSpPr>
            <a:spLocks noGrp="1"/>
          </p:cNvSpPr>
          <p:nvPr>
            <p:ph type="subTitle" idx="1"/>
          </p:nvPr>
        </p:nvSpPr>
        <p:spPr>
          <a:xfrm>
            <a:off x="7529886" y="4905356"/>
            <a:ext cx="4165290" cy="617620"/>
          </a:xfrm>
        </p:spPr>
        <p:txBody>
          <a:bodyPr>
            <a:normAutofit/>
          </a:bodyPr>
          <a:lstStyle/>
          <a:p>
            <a:pPr algn="r"/>
            <a:r>
              <a:rPr lang="en-US" dirty="0"/>
              <a:t>The Fractured State</a:t>
            </a:r>
          </a:p>
        </p:txBody>
      </p:sp>
      <p:pic>
        <p:nvPicPr>
          <p:cNvPr id="6" name="Picture 5">
            <a:extLst>
              <a:ext uri="{FF2B5EF4-FFF2-40B4-BE49-F238E27FC236}">
                <a16:creationId xmlns:a16="http://schemas.microsoft.com/office/drawing/2014/main" id="{77CA7B55-C219-6641-97DE-349574D2A4F2}"/>
              </a:ext>
            </a:extLst>
          </p:cNvPr>
          <p:cNvPicPr>
            <a:picLocks noChangeAspect="1"/>
          </p:cNvPicPr>
          <p:nvPr/>
        </p:nvPicPr>
        <p:blipFill rotWithShape="1">
          <a:blip r:embed="rId2"/>
          <a:srcRect r="30804"/>
          <a:stretch/>
        </p:blipFill>
        <p:spPr>
          <a:xfrm>
            <a:off x="-2192" y="10"/>
            <a:ext cx="8436340" cy="6857990"/>
          </a:xfrm>
          <a:custGeom>
            <a:avLst/>
            <a:gdLst/>
            <a:ahLst/>
            <a:cxnLst/>
            <a:rect l="l" t="t" r="r" b="b"/>
            <a:pathLst>
              <a:path w="8436340" h="6858000">
                <a:moveTo>
                  <a:pt x="6950358" y="3911316"/>
                </a:moveTo>
                <a:lnTo>
                  <a:pt x="6950358" y="3925503"/>
                </a:lnTo>
                <a:lnTo>
                  <a:pt x="6948404" y="3918409"/>
                </a:lnTo>
                <a:close/>
                <a:moveTo>
                  <a:pt x="890899" y="2071857"/>
                </a:moveTo>
                <a:cubicBezTo>
                  <a:pt x="890899" y="2071857"/>
                  <a:pt x="890899" y="2071857"/>
                  <a:pt x="4934362" y="2071857"/>
                </a:cubicBezTo>
                <a:cubicBezTo>
                  <a:pt x="5187625" y="2071857"/>
                  <a:pt x="5432153" y="2211072"/>
                  <a:pt x="5554418" y="2437296"/>
                </a:cubicBezTo>
                <a:cubicBezTo>
                  <a:pt x="5554418" y="2437296"/>
                  <a:pt x="5554418" y="2437296"/>
                  <a:pt x="7580515" y="5926372"/>
                </a:cubicBezTo>
                <a:cubicBezTo>
                  <a:pt x="7711513" y="6143896"/>
                  <a:pt x="7711513" y="6422327"/>
                  <a:pt x="7580515" y="6639850"/>
                </a:cubicBezTo>
                <a:cubicBezTo>
                  <a:pt x="7580515" y="6639850"/>
                  <a:pt x="7580515" y="6639850"/>
                  <a:pt x="7473670" y="6823844"/>
                </a:cubicBezTo>
                <a:lnTo>
                  <a:pt x="7453836" y="6858000"/>
                </a:lnTo>
                <a:lnTo>
                  <a:pt x="0" y="6858000"/>
                </a:lnTo>
                <a:lnTo>
                  <a:pt x="0" y="2890622"/>
                </a:lnTo>
                <a:lnTo>
                  <a:pt x="78831" y="2754282"/>
                </a:lnTo>
                <a:cubicBezTo>
                  <a:pt x="137995" y="2651956"/>
                  <a:pt x="199068" y="2546330"/>
                  <a:pt x="262110" y="2437296"/>
                </a:cubicBezTo>
                <a:cubicBezTo>
                  <a:pt x="393108" y="2211072"/>
                  <a:pt x="628904" y="2071857"/>
                  <a:pt x="890899" y="2071857"/>
                </a:cubicBezTo>
                <a:close/>
                <a:moveTo>
                  <a:pt x="6355444" y="753840"/>
                </a:moveTo>
                <a:cubicBezTo>
                  <a:pt x="6355444" y="753840"/>
                  <a:pt x="6355444" y="753840"/>
                  <a:pt x="7595013" y="753840"/>
                </a:cubicBezTo>
                <a:cubicBezTo>
                  <a:pt x="7672653" y="753840"/>
                  <a:pt x="7747616" y="796518"/>
                  <a:pt x="7785098" y="865869"/>
                </a:cubicBezTo>
                <a:cubicBezTo>
                  <a:pt x="7785098" y="865869"/>
                  <a:pt x="7785098" y="865869"/>
                  <a:pt x="8406222" y="1935484"/>
                </a:cubicBezTo>
                <a:cubicBezTo>
                  <a:pt x="8446380" y="2002169"/>
                  <a:pt x="8446380" y="2087523"/>
                  <a:pt x="8406222" y="2154207"/>
                </a:cubicBezTo>
                <a:cubicBezTo>
                  <a:pt x="8406222" y="2154207"/>
                  <a:pt x="8406222" y="2154207"/>
                  <a:pt x="7785098" y="3223823"/>
                </a:cubicBezTo>
                <a:cubicBezTo>
                  <a:pt x="7747616" y="3293174"/>
                  <a:pt x="7672653" y="3335852"/>
                  <a:pt x="7595013" y="3335852"/>
                </a:cubicBezTo>
                <a:cubicBezTo>
                  <a:pt x="7595013" y="3335852"/>
                  <a:pt x="7595013" y="3335852"/>
                  <a:pt x="6355444" y="3335852"/>
                </a:cubicBezTo>
                <a:cubicBezTo>
                  <a:pt x="6275127" y="3335852"/>
                  <a:pt x="6202841" y="3293174"/>
                  <a:pt x="6162682" y="3223823"/>
                </a:cubicBezTo>
                <a:cubicBezTo>
                  <a:pt x="6162682" y="3223823"/>
                  <a:pt x="6162682" y="3223823"/>
                  <a:pt x="5544237" y="2154207"/>
                </a:cubicBezTo>
                <a:cubicBezTo>
                  <a:pt x="5504078" y="2087523"/>
                  <a:pt x="5504078" y="2002169"/>
                  <a:pt x="5544237" y="1935484"/>
                </a:cubicBezTo>
                <a:cubicBezTo>
                  <a:pt x="5544237" y="1935484"/>
                  <a:pt x="5544237" y="1935484"/>
                  <a:pt x="6162682" y="865869"/>
                </a:cubicBezTo>
                <a:cubicBezTo>
                  <a:pt x="6202841" y="796518"/>
                  <a:pt x="6275127" y="753840"/>
                  <a:pt x="6355444" y="753840"/>
                </a:cubicBezTo>
                <a:close/>
                <a:moveTo>
                  <a:pt x="0" y="0"/>
                </a:moveTo>
                <a:lnTo>
                  <a:pt x="6535339" y="0"/>
                </a:lnTo>
                <a:lnTo>
                  <a:pt x="6421432" y="196155"/>
                </a:lnTo>
                <a:cubicBezTo>
                  <a:pt x="6196056" y="584267"/>
                  <a:pt x="5928944" y="1044253"/>
                  <a:pt x="5612367" y="1589421"/>
                </a:cubicBezTo>
                <a:cubicBezTo>
                  <a:pt x="5490102" y="1815646"/>
                  <a:pt x="5245573" y="1954861"/>
                  <a:pt x="4992310" y="1954861"/>
                </a:cubicBezTo>
                <a:cubicBezTo>
                  <a:pt x="4992310" y="1954861"/>
                  <a:pt x="4992310" y="1954861"/>
                  <a:pt x="948847" y="1954861"/>
                </a:cubicBezTo>
                <a:cubicBezTo>
                  <a:pt x="686852" y="1954861"/>
                  <a:pt x="451057" y="1815646"/>
                  <a:pt x="320058" y="1589421"/>
                </a:cubicBezTo>
                <a:cubicBezTo>
                  <a:pt x="320058" y="1589421"/>
                  <a:pt x="320058" y="1589421"/>
                  <a:pt x="4048" y="1042874"/>
                </a:cubicBezTo>
                <a:lnTo>
                  <a:pt x="0" y="1035874"/>
                </a:lnTo>
                <a:close/>
              </a:path>
            </a:pathLst>
          </a:custGeom>
        </p:spPr>
      </p:pic>
      <p:sp>
        <p:nvSpPr>
          <p:cNvPr id="4" name="TextBox 3">
            <a:extLst>
              <a:ext uri="{FF2B5EF4-FFF2-40B4-BE49-F238E27FC236}">
                <a16:creationId xmlns:a16="http://schemas.microsoft.com/office/drawing/2014/main" id="{B22D9EED-8215-C14B-864E-BD4CF3A7F619}"/>
              </a:ext>
            </a:extLst>
          </p:cNvPr>
          <p:cNvSpPr txBox="1"/>
          <p:nvPr/>
        </p:nvSpPr>
        <p:spPr>
          <a:xfrm>
            <a:off x="9011209" y="5327679"/>
            <a:ext cx="2417749" cy="369332"/>
          </a:xfrm>
          <a:prstGeom prst="rect">
            <a:avLst/>
          </a:prstGeom>
          <a:noFill/>
        </p:spPr>
        <p:txBody>
          <a:bodyPr wrap="square" rtlCol="0">
            <a:spAutoFit/>
          </a:bodyPr>
          <a:lstStyle/>
          <a:p>
            <a:pPr>
              <a:spcAft>
                <a:spcPts val="600"/>
              </a:spcAft>
            </a:pPr>
            <a:r>
              <a:rPr lang="en-US" b="1" dirty="0"/>
              <a:t>-A</a:t>
            </a:r>
            <a:r>
              <a:rPr lang="en-US" dirty="0"/>
              <a:t>lisha Warke</a:t>
            </a:r>
          </a:p>
        </p:txBody>
      </p:sp>
    </p:spTree>
    <p:extLst>
      <p:ext uri="{BB962C8B-B14F-4D97-AF65-F5344CB8AC3E}">
        <p14:creationId xmlns:p14="http://schemas.microsoft.com/office/powerpoint/2010/main" val="1814932150"/>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lide6" descr="no of beds/pop">
            <a:extLst>
              <a:ext uri="{FF2B5EF4-FFF2-40B4-BE49-F238E27FC236}">
                <a16:creationId xmlns:a16="http://schemas.microsoft.com/office/drawing/2014/main" id="{C05925BC-FE7E-CA47-9B89-925DC9285A54}"/>
              </a:ext>
            </a:extLst>
          </p:cNvPr>
          <p:cNvPicPr>
            <a:picLocks noChangeAspect="1"/>
          </p:cNvPicPr>
          <p:nvPr/>
        </p:nvPicPr>
        <p:blipFill rotWithShape="1">
          <a:blip r:embed="rId2">
            <a:extLst>
              <a:ext uri="{28A0092B-C50C-407E-A947-70E740481C1C}">
                <a14:useLocalDpi xmlns:a14="http://schemas.microsoft.com/office/drawing/2010/main" val="0"/>
              </a:ext>
            </a:extLst>
          </a:blip>
          <a:srcRect b="2602"/>
          <a:stretch/>
        </p:blipFill>
        <p:spPr>
          <a:xfrm>
            <a:off x="0" y="0"/>
            <a:ext cx="12192000" cy="6858000"/>
          </a:xfrm>
          <a:prstGeom prst="rect">
            <a:avLst/>
          </a:prstGeom>
        </p:spPr>
      </p:pic>
      <p:pic>
        <p:nvPicPr>
          <p:cNvPr id="7" name="Content Placeholder 4">
            <a:extLst>
              <a:ext uri="{FF2B5EF4-FFF2-40B4-BE49-F238E27FC236}">
                <a16:creationId xmlns:a16="http://schemas.microsoft.com/office/drawing/2014/main" id="{51BC1859-B067-F445-BD52-FF4FA2105B3D}"/>
              </a:ext>
            </a:extLst>
          </p:cNvPr>
          <p:cNvPicPr>
            <a:picLocks noGrp="1" noChangeAspect="1"/>
          </p:cNvPicPr>
          <p:nvPr>
            <p:ph idx="1"/>
          </p:nvPr>
        </p:nvPicPr>
        <p:blipFill rotWithShape="1">
          <a:blip r:embed="rId3"/>
          <a:srcRect l="25625" r="25316" b="-1"/>
          <a:stretch/>
        </p:blipFill>
        <p:spPr>
          <a:xfrm>
            <a:off x="8338930" y="1149127"/>
            <a:ext cx="3853070" cy="4854108"/>
          </a:xfrm>
          <a:prstGeom prst="rect">
            <a:avLst/>
          </a:prstGeom>
        </p:spPr>
      </p:pic>
    </p:spTree>
    <p:extLst>
      <p:ext uri="{BB962C8B-B14F-4D97-AF65-F5344CB8AC3E}">
        <p14:creationId xmlns:p14="http://schemas.microsoft.com/office/powerpoint/2010/main" val="167607010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DCE27-E45D-9941-B09A-D83E78A7387A}"/>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sz="3200"/>
              <a:t>No. Of ICU/Population</a:t>
            </a:r>
          </a:p>
        </p:txBody>
      </p:sp>
      <p:pic>
        <p:nvPicPr>
          <p:cNvPr id="60" name="slide2" descr="no of icu beds/pop">
            <a:extLst>
              <a:ext uri="{FF2B5EF4-FFF2-40B4-BE49-F238E27FC236}">
                <a16:creationId xmlns:a16="http://schemas.microsoft.com/office/drawing/2014/main" id="{064ED9DB-A1B7-344C-98AA-7A7F77DD71CE}"/>
              </a:ext>
            </a:extLst>
          </p:cNvPr>
          <p:cNvPicPr>
            <a:picLocks noChangeAspect="1"/>
          </p:cNvPicPr>
          <p:nvPr/>
        </p:nvPicPr>
        <p:blipFill rotWithShape="1">
          <a:blip r:embed="rId2">
            <a:extLst>
              <a:ext uri="{28A0092B-C50C-407E-A947-70E740481C1C}">
                <a14:useLocalDpi xmlns:a14="http://schemas.microsoft.com/office/drawing/2010/main" val="0"/>
              </a:ext>
            </a:extLst>
          </a:blip>
          <a:srcRect b="3252"/>
          <a:stretch/>
        </p:blipFill>
        <p:spPr>
          <a:xfrm>
            <a:off x="0" y="0"/>
            <a:ext cx="10901761" cy="6858000"/>
          </a:xfrm>
          <a:prstGeom prst="rect">
            <a:avLst/>
          </a:prstGeom>
        </p:spPr>
      </p:pic>
      <p:pic>
        <p:nvPicPr>
          <p:cNvPr id="14" name="Picture 13">
            <a:extLst>
              <a:ext uri="{FF2B5EF4-FFF2-40B4-BE49-F238E27FC236}">
                <a16:creationId xmlns:a16="http://schemas.microsoft.com/office/drawing/2014/main" id="{6F09E1B2-4770-0842-B18C-55440E702378}"/>
              </a:ext>
            </a:extLst>
          </p:cNvPr>
          <p:cNvPicPr>
            <a:picLocks noChangeAspect="1"/>
          </p:cNvPicPr>
          <p:nvPr/>
        </p:nvPicPr>
        <p:blipFill>
          <a:blip r:embed="rId3"/>
          <a:stretch>
            <a:fillRect/>
          </a:stretch>
        </p:blipFill>
        <p:spPr>
          <a:xfrm>
            <a:off x="9303026" y="4085507"/>
            <a:ext cx="2666999" cy="1700696"/>
          </a:xfrm>
          <a:prstGeom prst="rect">
            <a:avLst/>
          </a:prstGeom>
          <a:ln>
            <a:noFill/>
          </a:ln>
          <a:effectLst>
            <a:softEdge rad="112500"/>
          </a:effectLst>
        </p:spPr>
      </p:pic>
    </p:spTree>
    <p:extLst>
      <p:ext uri="{BB962C8B-B14F-4D97-AF65-F5344CB8AC3E}">
        <p14:creationId xmlns:p14="http://schemas.microsoft.com/office/powerpoint/2010/main" val="4037601817"/>
      </p:ext>
    </p:extLst>
  </p:cSld>
  <p:clrMapOvr>
    <a:overrideClrMapping bg1="dk1" tx1="lt1" bg2="dk2" tx2="lt2" accent1="accent1" accent2="accent2" accent3="accent3" accent4="accent4" accent5="accent5" accent6="accent6" hlink="hlink" folHlink="folHlink"/>
  </p:clrMapOvr>
  <p:transition spd="slow">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254D376-7060-4491-9779-FC35E62F3F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253048D-A1CD-8744-B33B-7403C6466D37}"/>
              </a:ext>
            </a:extLst>
          </p:cNvPr>
          <p:cNvSpPr>
            <a:spLocks noGrp="1"/>
          </p:cNvSpPr>
          <p:nvPr>
            <p:ph type="title"/>
          </p:nvPr>
        </p:nvSpPr>
        <p:spPr>
          <a:xfrm>
            <a:off x="838200" y="5186423"/>
            <a:ext cx="10515600" cy="1114382"/>
          </a:xfrm>
        </p:spPr>
        <p:txBody>
          <a:bodyPr vert="horz" lIns="91440" tIns="45720" rIns="91440" bIns="45720" rtlCol="0" anchor="ctr">
            <a:normAutofit/>
          </a:bodyPr>
          <a:lstStyle/>
          <a:p>
            <a:pPr algn="ctr"/>
            <a:r>
              <a:rPr lang="en-US" sz="5200" dirty="0"/>
              <a:t>Does Socio-Economic Play a role?</a:t>
            </a:r>
          </a:p>
        </p:txBody>
      </p:sp>
      <p:pic>
        <p:nvPicPr>
          <p:cNvPr id="5" name="Picture 4">
            <a:extLst>
              <a:ext uri="{FF2B5EF4-FFF2-40B4-BE49-F238E27FC236}">
                <a16:creationId xmlns:a16="http://schemas.microsoft.com/office/drawing/2014/main" id="{B6AEF349-9677-4F01-BE54-52BEB19A0562}"/>
              </a:ext>
            </a:extLst>
          </p:cNvPr>
          <p:cNvPicPr>
            <a:picLocks noChangeAspect="1"/>
          </p:cNvPicPr>
          <p:nvPr/>
        </p:nvPicPr>
        <p:blipFill rotWithShape="1">
          <a:blip r:embed="rId2"/>
          <a:srcRect b="38380"/>
          <a:stretch/>
        </p:blipFill>
        <p:spPr>
          <a:xfrm>
            <a:off x="20" y="10"/>
            <a:ext cx="12191980" cy="5014697"/>
          </a:xfrm>
          <a:prstGeom prst="rect">
            <a:avLst/>
          </a:prstGeom>
        </p:spPr>
      </p:pic>
    </p:spTree>
    <p:extLst>
      <p:ext uri="{BB962C8B-B14F-4D97-AF65-F5344CB8AC3E}">
        <p14:creationId xmlns:p14="http://schemas.microsoft.com/office/powerpoint/2010/main" val="12529426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494D2868-6C4F-D742-8766-0247B2BA2A73}"/>
              </a:ext>
            </a:extLst>
          </p:cNvPr>
          <p:cNvGrpSpPr/>
          <p:nvPr/>
        </p:nvGrpSpPr>
        <p:grpSpPr>
          <a:xfrm>
            <a:off x="866458" y="494367"/>
            <a:ext cx="827568" cy="828000"/>
            <a:chOff x="-842559" y="468160"/>
            <a:chExt cx="827568" cy="828000"/>
          </a:xfrm>
        </p:grpSpPr>
        <p:sp>
          <p:nvSpPr>
            <p:cNvPr id="62" name="Oval 61">
              <a:extLst>
                <a:ext uri="{FF2B5EF4-FFF2-40B4-BE49-F238E27FC236}">
                  <a16:creationId xmlns:a16="http://schemas.microsoft.com/office/drawing/2014/main" id="{5D71F397-1AD5-BB4D-8BA9-29771243D940}"/>
                </a:ext>
              </a:extLst>
            </p:cNvPr>
            <p:cNvSpPr>
              <a:spLocks noChangeAspect="1"/>
            </p:cNvSpPr>
            <p:nvPr/>
          </p:nvSpPr>
          <p:spPr>
            <a:xfrm>
              <a:off x="-842559" y="46816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63" name="Graphic 62" descr="Lightbulb">
              <a:extLst>
                <a:ext uri="{FF2B5EF4-FFF2-40B4-BE49-F238E27FC236}">
                  <a16:creationId xmlns:a16="http://schemas.microsoft.com/office/drawing/2014/main" id="{B653EF25-520D-C345-B8BC-462CA47CA4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0293" y="530642"/>
              <a:ext cx="703036" cy="703036"/>
            </a:xfrm>
            <a:prstGeom prst="rect">
              <a:avLst/>
            </a:prstGeom>
          </p:spPr>
        </p:pic>
      </p:grpSp>
      <p:grpSp>
        <p:nvGrpSpPr>
          <p:cNvPr id="64" name="Group 63">
            <a:extLst>
              <a:ext uri="{FF2B5EF4-FFF2-40B4-BE49-F238E27FC236}">
                <a16:creationId xmlns:a16="http://schemas.microsoft.com/office/drawing/2014/main" id="{6FCF0F4A-F8A4-9344-8B5C-35A9795DF560}"/>
              </a:ext>
            </a:extLst>
          </p:cNvPr>
          <p:cNvGrpSpPr/>
          <p:nvPr/>
        </p:nvGrpSpPr>
        <p:grpSpPr>
          <a:xfrm>
            <a:off x="-842559" y="1741580"/>
            <a:ext cx="827568" cy="828000"/>
            <a:chOff x="-842559" y="1741580"/>
            <a:chExt cx="827568" cy="828000"/>
          </a:xfrm>
        </p:grpSpPr>
        <p:sp>
          <p:nvSpPr>
            <p:cNvPr id="65" name="Oval 64">
              <a:extLst>
                <a:ext uri="{FF2B5EF4-FFF2-40B4-BE49-F238E27FC236}">
                  <a16:creationId xmlns:a16="http://schemas.microsoft.com/office/drawing/2014/main" id="{EDF69A96-9C62-1849-B04C-6B01A452ED6F}"/>
                </a:ext>
              </a:extLst>
            </p:cNvPr>
            <p:cNvSpPr>
              <a:spLocks noChangeAspect="1"/>
            </p:cNvSpPr>
            <p:nvPr/>
          </p:nvSpPr>
          <p:spPr>
            <a:xfrm>
              <a:off x="-842559" y="174158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66" name="Graphic 65" descr="Upward trend">
              <a:extLst>
                <a:ext uri="{FF2B5EF4-FFF2-40B4-BE49-F238E27FC236}">
                  <a16:creationId xmlns:a16="http://schemas.microsoft.com/office/drawing/2014/main" id="{84EE1DCD-9CA3-1A4F-9488-7E04A1838BB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4943" y="1849412"/>
              <a:ext cx="612336" cy="612336"/>
            </a:xfrm>
            <a:prstGeom prst="rect">
              <a:avLst/>
            </a:prstGeom>
          </p:spPr>
        </p:pic>
      </p:grpSp>
      <p:grpSp>
        <p:nvGrpSpPr>
          <p:cNvPr id="67" name="Group 66">
            <a:extLst>
              <a:ext uri="{FF2B5EF4-FFF2-40B4-BE49-F238E27FC236}">
                <a16:creationId xmlns:a16="http://schemas.microsoft.com/office/drawing/2014/main" id="{185E031E-10C8-5A45-B6F2-66B39AA91C86}"/>
              </a:ext>
            </a:extLst>
          </p:cNvPr>
          <p:cNvGrpSpPr/>
          <p:nvPr/>
        </p:nvGrpSpPr>
        <p:grpSpPr>
          <a:xfrm>
            <a:off x="-842559" y="4288420"/>
            <a:ext cx="827568" cy="828000"/>
            <a:chOff x="-842559" y="4288420"/>
            <a:chExt cx="827568" cy="828000"/>
          </a:xfrm>
        </p:grpSpPr>
        <p:sp>
          <p:nvSpPr>
            <p:cNvPr id="68" name="Oval 67">
              <a:extLst>
                <a:ext uri="{FF2B5EF4-FFF2-40B4-BE49-F238E27FC236}">
                  <a16:creationId xmlns:a16="http://schemas.microsoft.com/office/drawing/2014/main" id="{8641D6DE-CE6E-894A-92F2-68D360E3055D}"/>
                </a:ext>
              </a:extLst>
            </p:cNvPr>
            <p:cNvSpPr>
              <a:spLocks noChangeAspect="1"/>
            </p:cNvSpPr>
            <p:nvPr/>
          </p:nvSpPr>
          <p:spPr>
            <a:xfrm>
              <a:off x="-842559" y="428842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69" name="Graphic 68" descr="Single gear">
              <a:extLst>
                <a:ext uri="{FF2B5EF4-FFF2-40B4-BE49-F238E27FC236}">
                  <a16:creationId xmlns:a16="http://schemas.microsoft.com/office/drawing/2014/main" id="{99491C5A-4007-FA44-A691-DA4DA699D4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0293" y="4363185"/>
              <a:ext cx="724649" cy="724649"/>
            </a:xfrm>
            <a:prstGeom prst="rect">
              <a:avLst/>
            </a:prstGeom>
          </p:spPr>
        </p:pic>
      </p:grpSp>
      <p:sp>
        <p:nvSpPr>
          <p:cNvPr id="76" name="Freeform 75">
            <a:extLst>
              <a:ext uri="{FF2B5EF4-FFF2-40B4-BE49-F238E27FC236}">
                <a16:creationId xmlns:a16="http://schemas.microsoft.com/office/drawing/2014/main" id="{A7181189-D4CB-4748-A2F2-9E601AF2DD72}"/>
              </a:ext>
            </a:extLst>
          </p:cNvPr>
          <p:cNvSpPr/>
          <p:nvPr/>
        </p:nvSpPr>
        <p:spPr>
          <a:xfrm>
            <a:off x="0" y="-11081241"/>
            <a:ext cx="1280242" cy="23926799"/>
          </a:xfrm>
          <a:custGeom>
            <a:avLst/>
            <a:gdLst>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7" fmla="*/ 1280160 w 1280160"/>
              <a:gd name="connsiteY7" fmla="*/ 0 h 23926799"/>
              <a:gd name="connsiteX0" fmla="*/ 1280160 w 1280182"/>
              <a:gd name="connsiteY0" fmla="*/ 0 h 23926799"/>
              <a:gd name="connsiteX1" fmla="*/ 1280160 w 1280182"/>
              <a:gd name="connsiteY1" fmla="*/ 11137327 h 23926799"/>
              <a:gd name="connsiteX2" fmla="*/ 659246 w 1280182"/>
              <a:gd name="connsiteY2" fmla="*/ 11963399 h 23926799"/>
              <a:gd name="connsiteX3" fmla="*/ 1280160 w 1280182"/>
              <a:gd name="connsiteY3" fmla="*/ 12789472 h 23926799"/>
              <a:gd name="connsiteX4" fmla="*/ 1280160 w 1280182"/>
              <a:gd name="connsiteY4" fmla="*/ 23926799 h 23926799"/>
              <a:gd name="connsiteX5" fmla="*/ 0 w 1280182"/>
              <a:gd name="connsiteY5" fmla="*/ 23926799 h 23926799"/>
              <a:gd name="connsiteX6" fmla="*/ 0 w 1280182"/>
              <a:gd name="connsiteY6" fmla="*/ 0 h 23926799"/>
              <a:gd name="connsiteX7" fmla="*/ 1280160 w 1280182"/>
              <a:gd name="connsiteY7" fmla="*/ 0 h 23926799"/>
              <a:gd name="connsiteX0" fmla="*/ 1280160 w 1280231"/>
              <a:gd name="connsiteY0" fmla="*/ 0 h 23926799"/>
              <a:gd name="connsiteX1" fmla="*/ 1280160 w 1280231"/>
              <a:gd name="connsiteY1" fmla="*/ 11137327 h 23926799"/>
              <a:gd name="connsiteX2" fmla="*/ 659246 w 1280231"/>
              <a:gd name="connsiteY2" fmla="*/ 11963399 h 23926799"/>
              <a:gd name="connsiteX3" fmla="*/ 1280160 w 1280231"/>
              <a:gd name="connsiteY3" fmla="*/ 12789472 h 23926799"/>
              <a:gd name="connsiteX4" fmla="*/ 1280160 w 1280231"/>
              <a:gd name="connsiteY4" fmla="*/ 23926799 h 23926799"/>
              <a:gd name="connsiteX5" fmla="*/ 0 w 1280231"/>
              <a:gd name="connsiteY5" fmla="*/ 23926799 h 23926799"/>
              <a:gd name="connsiteX6" fmla="*/ 0 w 1280231"/>
              <a:gd name="connsiteY6" fmla="*/ 0 h 23926799"/>
              <a:gd name="connsiteX7" fmla="*/ 1280160 w 128023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2"/>
              <a:gd name="connsiteY0" fmla="*/ 0 h 23926799"/>
              <a:gd name="connsiteX1" fmla="*/ 1280160 w 1280242"/>
              <a:gd name="connsiteY1" fmla="*/ 11137327 h 23926799"/>
              <a:gd name="connsiteX2" fmla="*/ 742373 w 1280242"/>
              <a:gd name="connsiteY2" fmla="*/ 11966863 h 23926799"/>
              <a:gd name="connsiteX3" fmla="*/ 1280160 w 1280242"/>
              <a:gd name="connsiteY3" fmla="*/ 12789472 h 23926799"/>
              <a:gd name="connsiteX4" fmla="*/ 1280160 w 1280242"/>
              <a:gd name="connsiteY4" fmla="*/ 23926799 h 23926799"/>
              <a:gd name="connsiteX5" fmla="*/ 0 w 1280242"/>
              <a:gd name="connsiteY5" fmla="*/ 23926799 h 23926799"/>
              <a:gd name="connsiteX6" fmla="*/ 0 w 1280242"/>
              <a:gd name="connsiteY6" fmla="*/ 0 h 23926799"/>
              <a:gd name="connsiteX7" fmla="*/ 1280160 w 1280242"/>
              <a:gd name="connsiteY7" fmla="*/ 0 h 2392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0242" h="23926799">
                <a:moveTo>
                  <a:pt x="1280160" y="0"/>
                </a:moveTo>
                <a:lnTo>
                  <a:pt x="1280160" y="11137327"/>
                </a:lnTo>
                <a:cubicBezTo>
                  <a:pt x="1287934" y="11540842"/>
                  <a:pt x="743219" y="11525247"/>
                  <a:pt x="742373" y="11966863"/>
                </a:cubicBezTo>
                <a:cubicBezTo>
                  <a:pt x="741527" y="12408479"/>
                  <a:pt x="1284472" y="12396353"/>
                  <a:pt x="1280160" y="12789472"/>
                </a:cubicBezTo>
                <a:lnTo>
                  <a:pt x="1280160" y="23926799"/>
                </a:lnTo>
                <a:lnTo>
                  <a:pt x="0" y="23926799"/>
                </a:lnTo>
                <a:lnTo>
                  <a:pt x="0" y="0"/>
                </a:lnTo>
                <a:lnTo>
                  <a:pt x="1280160" y="0"/>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LT"/>
          </a:p>
        </p:txBody>
      </p:sp>
      <p:pic>
        <p:nvPicPr>
          <p:cNvPr id="77" name="Graphic 76" descr="Lightbulb">
            <a:hlinkClick r:id="" action="ppaction://hlinkshowjump?jump=firstslide"/>
            <a:extLst>
              <a:ext uri="{FF2B5EF4-FFF2-40B4-BE49-F238E27FC236}">
                <a16:creationId xmlns:a16="http://schemas.microsoft.com/office/drawing/2014/main" id="{D204EC63-8A98-E944-8E9B-EF61D5A2C15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7756" y="530641"/>
            <a:ext cx="703036" cy="703036"/>
          </a:xfrm>
          <a:prstGeom prst="rect">
            <a:avLst/>
          </a:prstGeom>
        </p:spPr>
      </p:pic>
      <p:pic>
        <p:nvPicPr>
          <p:cNvPr id="78" name="Graphic 77" descr="Upward trend">
            <a:hlinkClick r:id="rId11" action="ppaction://hlinksldjump"/>
            <a:extLst>
              <a:ext uri="{FF2B5EF4-FFF2-40B4-BE49-F238E27FC236}">
                <a16:creationId xmlns:a16="http://schemas.microsoft.com/office/drawing/2014/main" id="{6B3E228B-8807-F340-A63F-9D9D353605B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23106" y="1849411"/>
            <a:ext cx="612336" cy="612336"/>
          </a:xfrm>
          <a:prstGeom prst="rect">
            <a:avLst/>
          </a:prstGeom>
        </p:spPr>
      </p:pic>
      <p:pic>
        <p:nvPicPr>
          <p:cNvPr id="80" name="Graphic 79" descr="Single gear">
            <a:hlinkClick r:id="rId14" action="ppaction://hlinksldjump"/>
            <a:extLst>
              <a:ext uri="{FF2B5EF4-FFF2-40B4-BE49-F238E27FC236}">
                <a16:creationId xmlns:a16="http://schemas.microsoft.com/office/drawing/2014/main" id="{E18863DD-7DD2-4246-8F3A-C8B8C6FF42B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77756" y="4363184"/>
            <a:ext cx="724649" cy="724649"/>
          </a:xfrm>
          <a:prstGeom prst="rect">
            <a:avLst/>
          </a:prstGeom>
        </p:spPr>
      </p:pic>
      <p:pic>
        <p:nvPicPr>
          <p:cNvPr id="5" name="Picture 4" descr="Chart&#10;&#10;Description automatically generated">
            <a:extLst>
              <a:ext uri="{FF2B5EF4-FFF2-40B4-BE49-F238E27FC236}">
                <a16:creationId xmlns:a16="http://schemas.microsoft.com/office/drawing/2014/main" id="{ED07E1DA-928A-CA43-9210-6955E5CAD653}"/>
              </a:ext>
            </a:extLst>
          </p:cNvPr>
          <p:cNvPicPr>
            <a:picLocks noChangeAspect="1"/>
          </p:cNvPicPr>
          <p:nvPr/>
        </p:nvPicPr>
        <p:blipFill>
          <a:blip r:embed="rId17"/>
          <a:stretch>
            <a:fillRect/>
          </a:stretch>
        </p:blipFill>
        <p:spPr>
          <a:xfrm>
            <a:off x="2737729" y="144203"/>
            <a:ext cx="7703005" cy="6569593"/>
          </a:xfrm>
          <a:prstGeom prst="rect">
            <a:avLst/>
          </a:prstGeom>
        </p:spPr>
      </p:pic>
      <p:pic>
        <p:nvPicPr>
          <p:cNvPr id="12" name="Picture 11" descr="Chart&#10;&#10;Description automatically generated">
            <a:extLst>
              <a:ext uri="{FF2B5EF4-FFF2-40B4-BE49-F238E27FC236}">
                <a16:creationId xmlns:a16="http://schemas.microsoft.com/office/drawing/2014/main" id="{4920ECDB-8E16-C347-A090-C5EBA03892A1}"/>
              </a:ext>
            </a:extLst>
          </p:cNvPr>
          <p:cNvPicPr>
            <a:picLocks noChangeAspect="1"/>
          </p:cNvPicPr>
          <p:nvPr/>
        </p:nvPicPr>
        <p:blipFill>
          <a:blip r:embed="rId18"/>
          <a:stretch>
            <a:fillRect/>
          </a:stretch>
        </p:blipFill>
        <p:spPr>
          <a:xfrm>
            <a:off x="2323945" y="2461747"/>
            <a:ext cx="9283700" cy="2082800"/>
          </a:xfrm>
          <a:prstGeom prst="rect">
            <a:avLst/>
          </a:prstGeom>
        </p:spPr>
      </p:pic>
      <p:pic>
        <p:nvPicPr>
          <p:cNvPr id="183" name="Graphic 182" descr="Heart with pulse with solid fill">
            <a:extLst>
              <a:ext uri="{FF2B5EF4-FFF2-40B4-BE49-F238E27FC236}">
                <a16:creationId xmlns:a16="http://schemas.microsoft.com/office/drawing/2014/main" id="{8012F815-B2DD-1449-BE76-43DA5756FEF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66949" y="3111489"/>
            <a:ext cx="724650" cy="724650"/>
          </a:xfrm>
          <a:prstGeom prst="rect">
            <a:avLst/>
          </a:prstGeom>
        </p:spPr>
      </p:pic>
      <p:grpSp>
        <p:nvGrpSpPr>
          <p:cNvPr id="184" name="Group 183">
            <a:extLst>
              <a:ext uri="{FF2B5EF4-FFF2-40B4-BE49-F238E27FC236}">
                <a16:creationId xmlns:a16="http://schemas.microsoft.com/office/drawing/2014/main" id="{9C6DE01D-E2D6-9D45-A414-E92C41958CD9}"/>
              </a:ext>
            </a:extLst>
          </p:cNvPr>
          <p:cNvGrpSpPr/>
          <p:nvPr/>
        </p:nvGrpSpPr>
        <p:grpSpPr>
          <a:xfrm>
            <a:off x="-842559" y="3015000"/>
            <a:ext cx="827568" cy="828000"/>
            <a:chOff x="-842559" y="3015000"/>
            <a:chExt cx="827568" cy="828000"/>
          </a:xfrm>
        </p:grpSpPr>
        <p:sp>
          <p:nvSpPr>
            <p:cNvPr id="185" name="Oval 184">
              <a:extLst>
                <a:ext uri="{FF2B5EF4-FFF2-40B4-BE49-F238E27FC236}">
                  <a16:creationId xmlns:a16="http://schemas.microsoft.com/office/drawing/2014/main" id="{5D3E8CB7-6022-B44D-9334-EF9FC5C134A0}"/>
                </a:ext>
              </a:extLst>
            </p:cNvPr>
            <p:cNvSpPr>
              <a:spLocks noChangeAspect="1"/>
            </p:cNvSpPr>
            <p:nvPr/>
          </p:nvSpPr>
          <p:spPr>
            <a:xfrm>
              <a:off x="-842559" y="301500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186" name="Graphic 185" descr="Heart with pulse with solid fill">
              <a:extLst>
                <a:ext uri="{FF2B5EF4-FFF2-40B4-BE49-F238E27FC236}">
                  <a16:creationId xmlns:a16="http://schemas.microsoft.com/office/drawing/2014/main" id="{186041B4-68E3-9F4A-97AE-BC5BBACF762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94411" y="3118350"/>
              <a:ext cx="724650" cy="724650"/>
            </a:xfrm>
            <a:prstGeom prst="rect">
              <a:avLst/>
            </a:prstGeom>
          </p:spPr>
        </p:pic>
      </p:grpSp>
      <p:pic>
        <p:nvPicPr>
          <p:cNvPr id="14" name="Picture 13" descr="A picture containing graphical user interface&#10;&#10;Description automatically generated">
            <a:extLst>
              <a:ext uri="{FF2B5EF4-FFF2-40B4-BE49-F238E27FC236}">
                <a16:creationId xmlns:a16="http://schemas.microsoft.com/office/drawing/2014/main" id="{F36C0069-742E-594C-AAEE-E43B34B148D4}"/>
              </a:ext>
            </a:extLst>
          </p:cNvPr>
          <p:cNvPicPr>
            <a:picLocks noChangeAspect="1"/>
          </p:cNvPicPr>
          <p:nvPr/>
        </p:nvPicPr>
        <p:blipFill>
          <a:blip r:embed="rId23"/>
          <a:stretch>
            <a:fillRect/>
          </a:stretch>
        </p:blipFill>
        <p:spPr>
          <a:xfrm>
            <a:off x="9828715" y="5646996"/>
            <a:ext cx="2082800" cy="1066800"/>
          </a:xfrm>
          <a:prstGeom prst="rect">
            <a:avLst/>
          </a:prstGeom>
        </p:spPr>
      </p:pic>
    </p:spTree>
    <p:extLst>
      <p:ext uri="{BB962C8B-B14F-4D97-AF65-F5344CB8AC3E}">
        <p14:creationId xmlns:p14="http://schemas.microsoft.com/office/powerpoint/2010/main" val="100089159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9D8AF34E-E7CE-6B45-BA16-061A91E59F6F}"/>
              </a:ext>
            </a:extLst>
          </p:cNvPr>
          <p:cNvGrpSpPr/>
          <p:nvPr/>
        </p:nvGrpSpPr>
        <p:grpSpPr>
          <a:xfrm>
            <a:off x="-835063" y="494367"/>
            <a:ext cx="827568" cy="828000"/>
            <a:chOff x="-842559" y="468160"/>
            <a:chExt cx="827568" cy="828000"/>
          </a:xfrm>
        </p:grpSpPr>
        <p:sp>
          <p:nvSpPr>
            <p:cNvPr id="47" name="Oval 46">
              <a:extLst>
                <a:ext uri="{FF2B5EF4-FFF2-40B4-BE49-F238E27FC236}">
                  <a16:creationId xmlns:a16="http://schemas.microsoft.com/office/drawing/2014/main" id="{61B73CC9-4835-6949-A885-80B8BFEE3AB2}"/>
                </a:ext>
              </a:extLst>
            </p:cNvPr>
            <p:cNvSpPr>
              <a:spLocks noChangeAspect="1"/>
            </p:cNvSpPr>
            <p:nvPr/>
          </p:nvSpPr>
          <p:spPr>
            <a:xfrm>
              <a:off x="-842559" y="46816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48" name="Graphic 47" descr="Lightbulb">
              <a:extLst>
                <a:ext uri="{FF2B5EF4-FFF2-40B4-BE49-F238E27FC236}">
                  <a16:creationId xmlns:a16="http://schemas.microsoft.com/office/drawing/2014/main" id="{07890D4C-AC70-4C42-843D-F960A46EEA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0293" y="530642"/>
              <a:ext cx="703036" cy="703036"/>
            </a:xfrm>
            <a:prstGeom prst="rect">
              <a:avLst/>
            </a:prstGeom>
          </p:spPr>
        </p:pic>
      </p:grpSp>
      <p:grpSp>
        <p:nvGrpSpPr>
          <p:cNvPr id="49" name="Group 48">
            <a:extLst>
              <a:ext uri="{FF2B5EF4-FFF2-40B4-BE49-F238E27FC236}">
                <a16:creationId xmlns:a16="http://schemas.microsoft.com/office/drawing/2014/main" id="{C9129592-52B5-D34E-81BC-E95357938766}"/>
              </a:ext>
            </a:extLst>
          </p:cNvPr>
          <p:cNvGrpSpPr/>
          <p:nvPr/>
        </p:nvGrpSpPr>
        <p:grpSpPr>
          <a:xfrm>
            <a:off x="844764" y="1742764"/>
            <a:ext cx="827568" cy="828000"/>
            <a:chOff x="-842559" y="1741580"/>
            <a:chExt cx="827568" cy="828000"/>
          </a:xfrm>
        </p:grpSpPr>
        <p:sp>
          <p:nvSpPr>
            <p:cNvPr id="50" name="Oval 49">
              <a:extLst>
                <a:ext uri="{FF2B5EF4-FFF2-40B4-BE49-F238E27FC236}">
                  <a16:creationId xmlns:a16="http://schemas.microsoft.com/office/drawing/2014/main" id="{8B220B85-007E-5F44-914B-57D42E953C82}"/>
                </a:ext>
              </a:extLst>
            </p:cNvPr>
            <p:cNvSpPr>
              <a:spLocks noChangeAspect="1"/>
            </p:cNvSpPr>
            <p:nvPr/>
          </p:nvSpPr>
          <p:spPr>
            <a:xfrm>
              <a:off x="-842559" y="174158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51" name="Graphic 50" descr="Upward trend">
              <a:extLst>
                <a:ext uri="{FF2B5EF4-FFF2-40B4-BE49-F238E27FC236}">
                  <a16:creationId xmlns:a16="http://schemas.microsoft.com/office/drawing/2014/main" id="{006E9C4F-B9E3-E642-9132-4A3ECC8BA4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4943" y="1849412"/>
              <a:ext cx="612336" cy="612336"/>
            </a:xfrm>
            <a:prstGeom prst="rect">
              <a:avLst/>
            </a:prstGeom>
          </p:spPr>
        </p:pic>
      </p:grpSp>
      <p:grpSp>
        <p:nvGrpSpPr>
          <p:cNvPr id="52" name="Group 51">
            <a:extLst>
              <a:ext uri="{FF2B5EF4-FFF2-40B4-BE49-F238E27FC236}">
                <a16:creationId xmlns:a16="http://schemas.microsoft.com/office/drawing/2014/main" id="{FC432755-31CD-6A45-A98C-C3ECDCC0D4D9}"/>
              </a:ext>
            </a:extLst>
          </p:cNvPr>
          <p:cNvGrpSpPr/>
          <p:nvPr/>
        </p:nvGrpSpPr>
        <p:grpSpPr>
          <a:xfrm>
            <a:off x="-842559" y="4288420"/>
            <a:ext cx="827568" cy="828000"/>
            <a:chOff x="-842559" y="4288420"/>
            <a:chExt cx="827568" cy="828000"/>
          </a:xfrm>
        </p:grpSpPr>
        <p:sp>
          <p:nvSpPr>
            <p:cNvPr id="53" name="Oval 52">
              <a:extLst>
                <a:ext uri="{FF2B5EF4-FFF2-40B4-BE49-F238E27FC236}">
                  <a16:creationId xmlns:a16="http://schemas.microsoft.com/office/drawing/2014/main" id="{4732E01C-45F2-4143-8450-E7FEA93050F0}"/>
                </a:ext>
              </a:extLst>
            </p:cNvPr>
            <p:cNvSpPr>
              <a:spLocks noChangeAspect="1"/>
            </p:cNvSpPr>
            <p:nvPr/>
          </p:nvSpPr>
          <p:spPr>
            <a:xfrm>
              <a:off x="-842559" y="428842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54" name="Graphic 53" descr="Single gear">
              <a:extLst>
                <a:ext uri="{FF2B5EF4-FFF2-40B4-BE49-F238E27FC236}">
                  <a16:creationId xmlns:a16="http://schemas.microsoft.com/office/drawing/2014/main" id="{1B049337-F37A-E940-B45C-35C6E6AD0BC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0293" y="4363185"/>
              <a:ext cx="724649" cy="724649"/>
            </a:xfrm>
            <a:prstGeom prst="rect">
              <a:avLst/>
            </a:prstGeom>
          </p:spPr>
        </p:pic>
      </p:grpSp>
      <p:sp>
        <p:nvSpPr>
          <p:cNvPr id="61" name="Freeform 60">
            <a:extLst>
              <a:ext uri="{FF2B5EF4-FFF2-40B4-BE49-F238E27FC236}">
                <a16:creationId xmlns:a16="http://schemas.microsoft.com/office/drawing/2014/main" id="{DFCCCC51-D9C3-994D-84DA-12A4692A0F37}"/>
              </a:ext>
            </a:extLst>
          </p:cNvPr>
          <p:cNvSpPr/>
          <p:nvPr/>
        </p:nvSpPr>
        <p:spPr>
          <a:xfrm>
            <a:off x="0" y="-9807821"/>
            <a:ext cx="1280242" cy="23926799"/>
          </a:xfrm>
          <a:custGeom>
            <a:avLst/>
            <a:gdLst>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7" fmla="*/ 1280160 w 1280160"/>
              <a:gd name="connsiteY7" fmla="*/ 0 h 23926799"/>
              <a:gd name="connsiteX0" fmla="*/ 1280160 w 1280182"/>
              <a:gd name="connsiteY0" fmla="*/ 0 h 23926799"/>
              <a:gd name="connsiteX1" fmla="*/ 1280160 w 1280182"/>
              <a:gd name="connsiteY1" fmla="*/ 11137327 h 23926799"/>
              <a:gd name="connsiteX2" fmla="*/ 659246 w 1280182"/>
              <a:gd name="connsiteY2" fmla="*/ 11963399 h 23926799"/>
              <a:gd name="connsiteX3" fmla="*/ 1280160 w 1280182"/>
              <a:gd name="connsiteY3" fmla="*/ 12789472 h 23926799"/>
              <a:gd name="connsiteX4" fmla="*/ 1280160 w 1280182"/>
              <a:gd name="connsiteY4" fmla="*/ 23926799 h 23926799"/>
              <a:gd name="connsiteX5" fmla="*/ 0 w 1280182"/>
              <a:gd name="connsiteY5" fmla="*/ 23926799 h 23926799"/>
              <a:gd name="connsiteX6" fmla="*/ 0 w 1280182"/>
              <a:gd name="connsiteY6" fmla="*/ 0 h 23926799"/>
              <a:gd name="connsiteX7" fmla="*/ 1280160 w 1280182"/>
              <a:gd name="connsiteY7" fmla="*/ 0 h 23926799"/>
              <a:gd name="connsiteX0" fmla="*/ 1280160 w 1280231"/>
              <a:gd name="connsiteY0" fmla="*/ 0 h 23926799"/>
              <a:gd name="connsiteX1" fmla="*/ 1280160 w 1280231"/>
              <a:gd name="connsiteY1" fmla="*/ 11137327 h 23926799"/>
              <a:gd name="connsiteX2" fmla="*/ 659246 w 1280231"/>
              <a:gd name="connsiteY2" fmla="*/ 11963399 h 23926799"/>
              <a:gd name="connsiteX3" fmla="*/ 1280160 w 1280231"/>
              <a:gd name="connsiteY3" fmla="*/ 12789472 h 23926799"/>
              <a:gd name="connsiteX4" fmla="*/ 1280160 w 1280231"/>
              <a:gd name="connsiteY4" fmla="*/ 23926799 h 23926799"/>
              <a:gd name="connsiteX5" fmla="*/ 0 w 1280231"/>
              <a:gd name="connsiteY5" fmla="*/ 23926799 h 23926799"/>
              <a:gd name="connsiteX6" fmla="*/ 0 w 1280231"/>
              <a:gd name="connsiteY6" fmla="*/ 0 h 23926799"/>
              <a:gd name="connsiteX7" fmla="*/ 1280160 w 128023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2"/>
              <a:gd name="connsiteY0" fmla="*/ 0 h 23926799"/>
              <a:gd name="connsiteX1" fmla="*/ 1280160 w 1280242"/>
              <a:gd name="connsiteY1" fmla="*/ 11137327 h 23926799"/>
              <a:gd name="connsiteX2" fmla="*/ 742373 w 1280242"/>
              <a:gd name="connsiteY2" fmla="*/ 11966863 h 23926799"/>
              <a:gd name="connsiteX3" fmla="*/ 1280160 w 1280242"/>
              <a:gd name="connsiteY3" fmla="*/ 12789472 h 23926799"/>
              <a:gd name="connsiteX4" fmla="*/ 1280160 w 1280242"/>
              <a:gd name="connsiteY4" fmla="*/ 23926799 h 23926799"/>
              <a:gd name="connsiteX5" fmla="*/ 0 w 1280242"/>
              <a:gd name="connsiteY5" fmla="*/ 23926799 h 23926799"/>
              <a:gd name="connsiteX6" fmla="*/ 0 w 1280242"/>
              <a:gd name="connsiteY6" fmla="*/ 0 h 23926799"/>
              <a:gd name="connsiteX7" fmla="*/ 1280160 w 1280242"/>
              <a:gd name="connsiteY7" fmla="*/ 0 h 2392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0242" h="23926799">
                <a:moveTo>
                  <a:pt x="1280160" y="0"/>
                </a:moveTo>
                <a:lnTo>
                  <a:pt x="1280160" y="11137327"/>
                </a:lnTo>
                <a:cubicBezTo>
                  <a:pt x="1287934" y="11540842"/>
                  <a:pt x="743219" y="11525247"/>
                  <a:pt x="742373" y="11966863"/>
                </a:cubicBezTo>
                <a:cubicBezTo>
                  <a:pt x="741527" y="12408479"/>
                  <a:pt x="1284472" y="12396353"/>
                  <a:pt x="1280160" y="12789472"/>
                </a:cubicBezTo>
                <a:lnTo>
                  <a:pt x="1280160" y="23926799"/>
                </a:lnTo>
                <a:lnTo>
                  <a:pt x="0" y="23926799"/>
                </a:lnTo>
                <a:lnTo>
                  <a:pt x="0" y="0"/>
                </a:lnTo>
                <a:lnTo>
                  <a:pt x="1280160" y="0"/>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LT"/>
          </a:p>
        </p:txBody>
      </p:sp>
      <p:pic>
        <p:nvPicPr>
          <p:cNvPr id="62" name="Graphic 61" descr="Lightbulb">
            <a:hlinkClick r:id="" action="ppaction://hlinkshowjump?jump=firstslide"/>
            <a:extLst>
              <a:ext uri="{FF2B5EF4-FFF2-40B4-BE49-F238E27FC236}">
                <a16:creationId xmlns:a16="http://schemas.microsoft.com/office/drawing/2014/main" id="{FBA6DB6B-0C30-6F4D-AE06-239E787DD8A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7756" y="530641"/>
            <a:ext cx="703036" cy="703036"/>
          </a:xfrm>
          <a:prstGeom prst="rect">
            <a:avLst/>
          </a:prstGeom>
        </p:spPr>
      </p:pic>
      <p:pic>
        <p:nvPicPr>
          <p:cNvPr id="63" name="Graphic 62" descr="Upward trend">
            <a:hlinkClick r:id="rId11" action="ppaction://hlinksldjump"/>
            <a:extLst>
              <a:ext uri="{FF2B5EF4-FFF2-40B4-BE49-F238E27FC236}">
                <a16:creationId xmlns:a16="http://schemas.microsoft.com/office/drawing/2014/main" id="{8189C713-DFE7-8448-B778-2B47AD46766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23106" y="1849411"/>
            <a:ext cx="612336" cy="612336"/>
          </a:xfrm>
          <a:prstGeom prst="rect">
            <a:avLst/>
          </a:prstGeom>
        </p:spPr>
      </p:pic>
      <p:pic>
        <p:nvPicPr>
          <p:cNvPr id="65" name="Graphic 64" descr="Single gear">
            <a:hlinkClick r:id="rId14" action="ppaction://hlinksldjump"/>
            <a:extLst>
              <a:ext uri="{FF2B5EF4-FFF2-40B4-BE49-F238E27FC236}">
                <a16:creationId xmlns:a16="http://schemas.microsoft.com/office/drawing/2014/main" id="{1CF00180-5CB2-6343-954B-91B35858485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77756" y="4363184"/>
            <a:ext cx="724649" cy="724649"/>
          </a:xfrm>
          <a:prstGeom prst="rect">
            <a:avLst/>
          </a:prstGeom>
        </p:spPr>
      </p:pic>
      <p:pic>
        <p:nvPicPr>
          <p:cNvPr id="183" name="Graphic 182" descr="Heart with pulse with solid fill">
            <a:extLst>
              <a:ext uri="{FF2B5EF4-FFF2-40B4-BE49-F238E27FC236}">
                <a16:creationId xmlns:a16="http://schemas.microsoft.com/office/drawing/2014/main" id="{41C60E87-FE6C-C84F-A397-E8C4E8A3A34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77756" y="3159157"/>
            <a:ext cx="724650" cy="724650"/>
          </a:xfrm>
          <a:prstGeom prst="rect">
            <a:avLst/>
          </a:prstGeom>
        </p:spPr>
      </p:pic>
      <p:grpSp>
        <p:nvGrpSpPr>
          <p:cNvPr id="6" name="Group 5">
            <a:extLst>
              <a:ext uri="{FF2B5EF4-FFF2-40B4-BE49-F238E27FC236}">
                <a16:creationId xmlns:a16="http://schemas.microsoft.com/office/drawing/2014/main" id="{CB5E423E-44C0-3A40-9D1C-63F98CB7DA10}"/>
              </a:ext>
            </a:extLst>
          </p:cNvPr>
          <p:cNvGrpSpPr/>
          <p:nvPr/>
        </p:nvGrpSpPr>
        <p:grpSpPr>
          <a:xfrm>
            <a:off x="-842559" y="3015000"/>
            <a:ext cx="827568" cy="828000"/>
            <a:chOff x="-842559" y="3015000"/>
            <a:chExt cx="827568" cy="828000"/>
          </a:xfrm>
        </p:grpSpPr>
        <p:sp>
          <p:nvSpPr>
            <p:cNvPr id="59" name="Oval 58">
              <a:extLst>
                <a:ext uri="{FF2B5EF4-FFF2-40B4-BE49-F238E27FC236}">
                  <a16:creationId xmlns:a16="http://schemas.microsoft.com/office/drawing/2014/main" id="{A8BE9B6F-6867-8147-9DA5-20BC6FF9F0A3}"/>
                </a:ext>
              </a:extLst>
            </p:cNvPr>
            <p:cNvSpPr>
              <a:spLocks noChangeAspect="1"/>
            </p:cNvSpPr>
            <p:nvPr/>
          </p:nvSpPr>
          <p:spPr>
            <a:xfrm>
              <a:off x="-842559" y="301500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184" name="Graphic 183" descr="Heart with pulse with solid fill">
              <a:extLst>
                <a:ext uri="{FF2B5EF4-FFF2-40B4-BE49-F238E27FC236}">
                  <a16:creationId xmlns:a16="http://schemas.microsoft.com/office/drawing/2014/main" id="{55A52C2B-9B8C-EE48-9D69-924A1919E3D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94411" y="3118350"/>
              <a:ext cx="724650" cy="724650"/>
            </a:xfrm>
            <a:prstGeom prst="rect">
              <a:avLst/>
            </a:prstGeom>
          </p:spPr>
        </p:pic>
      </p:grpSp>
      <p:pic>
        <p:nvPicPr>
          <p:cNvPr id="21" name="Picture 20" descr="Chart, scatter chart&#10;&#10;Description automatically generated">
            <a:extLst>
              <a:ext uri="{FF2B5EF4-FFF2-40B4-BE49-F238E27FC236}">
                <a16:creationId xmlns:a16="http://schemas.microsoft.com/office/drawing/2014/main" id="{E820E9AE-00C2-FA40-88DE-7BD21FE4EDD6}"/>
              </a:ext>
            </a:extLst>
          </p:cNvPr>
          <p:cNvPicPr>
            <a:picLocks noChangeAspect="1"/>
          </p:cNvPicPr>
          <p:nvPr/>
        </p:nvPicPr>
        <p:blipFill>
          <a:blip r:embed="rId21"/>
          <a:stretch>
            <a:fillRect/>
          </a:stretch>
        </p:blipFill>
        <p:spPr>
          <a:xfrm>
            <a:off x="2885108" y="556849"/>
            <a:ext cx="8354512" cy="5787483"/>
          </a:xfrm>
          <a:prstGeom prst="rect">
            <a:avLst/>
          </a:prstGeom>
        </p:spPr>
      </p:pic>
    </p:spTree>
    <p:extLst>
      <p:ext uri="{BB962C8B-B14F-4D97-AF65-F5344CB8AC3E}">
        <p14:creationId xmlns:p14="http://schemas.microsoft.com/office/powerpoint/2010/main" val="385851691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alpha val="85000"/>
          </a:schemeClr>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08723A1B-89B8-BB4C-A287-9731243E378C}"/>
              </a:ext>
            </a:extLst>
          </p:cNvPr>
          <p:cNvGrpSpPr/>
          <p:nvPr/>
        </p:nvGrpSpPr>
        <p:grpSpPr>
          <a:xfrm>
            <a:off x="-842559" y="494367"/>
            <a:ext cx="827568" cy="828000"/>
            <a:chOff x="-842559" y="468160"/>
            <a:chExt cx="827568" cy="828000"/>
          </a:xfrm>
        </p:grpSpPr>
        <p:sp>
          <p:nvSpPr>
            <p:cNvPr id="31" name="Oval 30">
              <a:extLst>
                <a:ext uri="{FF2B5EF4-FFF2-40B4-BE49-F238E27FC236}">
                  <a16:creationId xmlns:a16="http://schemas.microsoft.com/office/drawing/2014/main" id="{90ED94A6-CE9D-C443-8609-7D197CB548A2}"/>
                </a:ext>
              </a:extLst>
            </p:cNvPr>
            <p:cNvSpPr>
              <a:spLocks noChangeAspect="1"/>
            </p:cNvSpPr>
            <p:nvPr/>
          </p:nvSpPr>
          <p:spPr>
            <a:xfrm>
              <a:off x="-842559" y="46816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32" name="Graphic 31" descr="Lightbulb">
              <a:extLst>
                <a:ext uri="{FF2B5EF4-FFF2-40B4-BE49-F238E27FC236}">
                  <a16:creationId xmlns:a16="http://schemas.microsoft.com/office/drawing/2014/main" id="{C26E31D8-F1B2-2243-B8CA-CCD805EEA5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0293" y="530642"/>
              <a:ext cx="703036" cy="703036"/>
            </a:xfrm>
            <a:prstGeom prst="rect">
              <a:avLst/>
            </a:prstGeom>
          </p:spPr>
        </p:pic>
      </p:grpSp>
      <p:grpSp>
        <p:nvGrpSpPr>
          <p:cNvPr id="33" name="Group 32">
            <a:extLst>
              <a:ext uri="{FF2B5EF4-FFF2-40B4-BE49-F238E27FC236}">
                <a16:creationId xmlns:a16="http://schemas.microsoft.com/office/drawing/2014/main" id="{6C4F7693-DE13-F642-9153-63A34E076D36}"/>
              </a:ext>
            </a:extLst>
          </p:cNvPr>
          <p:cNvGrpSpPr/>
          <p:nvPr/>
        </p:nvGrpSpPr>
        <p:grpSpPr>
          <a:xfrm>
            <a:off x="-842559" y="1741580"/>
            <a:ext cx="827568" cy="828000"/>
            <a:chOff x="-842559" y="1741580"/>
            <a:chExt cx="827568" cy="828000"/>
          </a:xfrm>
        </p:grpSpPr>
        <p:sp>
          <p:nvSpPr>
            <p:cNvPr id="34" name="Oval 33">
              <a:extLst>
                <a:ext uri="{FF2B5EF4-FFF2-40B4-BE49-F238E27FC236}">
                  <a16:creationId xmlns:a16="http://schemas.microsoft.com/office/drawing/2014/main" id="{B1389CA5-6C38-9745-BE11-25BC913FC874}"/>
                </a:ext>
              </a:extLst>
            </p:cNvPr>
            <p:cNvSpPr>
              <a:spLocks noChangeAspect="1"/>
            </p:cNvSpPr>
            <p:nvPr/>
          </p:nvSpPr>
          <p:spPr>
            <a:xfrm>
              <a:off x="-842559" y="174158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35" name="Graphic 34" descr="Upward trend">
              <a:extLst>
                <a:ext uri="{FF2B5EF4-FFF2-40B4-BE49-F238E27FC236}">
                  <a16:creationId xmlns:a16="http://schemas.microsoft.com/office/drawing/2014/main" id="{906560C3-60DB-8F42-B406-23C948C022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4943" y="1849412"/>
              <a:ext cx="612336" cy="612336"/>
            </a:xfrm>
            <a:prstGeom prst="rect">
              <a:avLst/>
            </a:prstGeom>
          </p:spPr>
        </p:pic>
      </p:grpSp>
      <p:grpSp>
        <p:nvGrpSpPr>
          <p:cNvPr id="39" name="Group 38">
            <a:extLst>
              <a:ext uri="{FF2B5EF4-FFF2-40B4-BE49-F238E27FC236}">
                <a16:creationId xmlns:a16="http://schemas.microsoft.com/office/drawing/2014/main" id="{9AC015C8-62D2-BC46-9682-FCBE2546F35B}"/>
              </a:ext>
            </a:extLst>
          </p:cNvPr>
          <p:cNvGrpSpPr/>
          <p:nvPr/>
        </p:nvGrpSpPr>
        <p:grpSpPr>
          <a:xfrm>
            <a:off x="-842559" y="4288420"/>
            <a:ext cx="827568" cy="828000"/>
            <a:chOff x="-842559" y="4288420"/>
            <a:chExt cx="827568" cy="828000"/>
          </a:xfrm>
        </p:grpSpPr>
        <p:sp>
          <p:nvSpPr>
            <p:cNvPr id="40" name="Oval 39">
              <a:extLst>
                <a:ext uri="{FF2B5EF4-FFF2-40B4-BE49-F238E27FC236}">
                  <a16:creationId xmlns:a16="http://schemas.microsoft.com/office/drawing/2014/main" id="{11F18A0E-2AB4-3A43-8082-8399ABA604C1}"/>
                </a:ext>
              </a:extLst>
            </p:cNvPr>
            <p:cNvSpPr>
              <a:spLocks noChangeAspect="1"/>
            </p:cNvSpPr>
            <p:nvPr/>
          </p:nvSpPr>
          <p:spPr>
            <a:xfrm>
              <a:off x="-842559" y="428842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41" name="Graphic 40" descr="Single gear">
              <a:extLst>
                <a:ext uri="{FF2B5EF4-FFF2-40B4-BE49-F238E27FC236}">
                  <a16:creationId xmlns:a16="http://schemas.microsoft.com/office/drawing/2014/main" id="{6250E137-8917-6446-828A-413562A102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0293" y="4363185"/>
              <a:ext cx="724649" cy="724649"/>
            </a:xfrm>
            <a:prstGeom prst="rect">
              <a:avLst/>
            </a:prstGeom>
          </p:spPr>
        </p:pic>
      </p:grpSp>
      <p:sp>
        <p:nvSpPr>
          <p:cNvPr id="53" name="Freeform 52">
            <a:extLst>
              <a:ext uri="{FF2B5EF4-FFF2-40B4-BE49-F238E27FC236}">
                <a16:creationId xmlns:a16="http://schemas.microsoft.com/office/drawing/2014/main" id="{D8570D61-80ED-ED4D-A2BC-6698342388C9}"/>
              </a:ext>
            </a:extLst>
          </p:cNvPr>
          <p:cNvSpPr/>
          <p:nvPr/>
        </p:nvSpPr>
        <p:spPr>
          <a:xfrm>
            <a:off x="0" y="-8534400"/>
            <a:ext cx="1280242" cy="23926799"/>
          </a:xfrm>
          <a:custGeom>
            <a:avLst/>
            <a:gdLst>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7" fmla="*/ 1280160 w 1280160"/>
              <a:gd name="connsiteY7" fmla="*/ 0 h 23926799"/>
              <a:gd name="connsiteX0" fmla="*/ 1280160 w 1280182"/>
              <a:gd name="connsiteY0" fmla="*/ 0 h 23926799"/>
              <a:gd name="connsiteX1" fmla="*/ 1280160 w 1280182"/>
              <a:gd name="connsiteY1" fmla="*/ 11137327 h 23926799"/>
              <a:gd name="connsiteX2" fmla="*/ 659246 w 1280182"/>
              <a:gd name="connsiteY2" fmla="*/ 11963399 h 23926799"/>
              <a:gd name="connsiteX3" fmla="*/ 1280160 w 1280182"/>
              <a:gd name="connsiteY3" fmla="*/ 12789472 h 23926799"/>
              <a:gd name="connsiteX4" fmla="*/ 1280160 w 1280182"/>
              <a:gd name="connsiteY4" fmla="*/ 23926799 h 23926799"/>
              <a:gd name="connsiteX5" fmla="*/ 0 w 1280182"/>
              <a:gd name="connsiteY5" fmla="*/ 23926799 h 23926799"/>
              <a:gd name="connsiteX6" fmla="*/ 0 w 1280182"/>
              <a:gd name="connsiteY6" fmla="*/ 0 h 23926799"/>
              <a:gd name="connsiteX7" fmla="*/ 1280160 w 1280182"/>
              <a:gd name="connsiteY7" fmla="*/ 0 h 23926799"/>
              <a:gd name="connsiteX0" fmla="*/ 1280160 w 1280231"/>
              <a:gd name="connsiteY0" fmla="*/ 0 h 23926799"/>
              <a:gd name="connsiteX1" fmla="*/ 1280160 w 1280231"/>
              <a:gd name="connsiteY1" fmla="*/ 11137327 h 23926799"/>
              <a:gd name="connsiteX2" fmla="*/ 659246 w 1280231"/>
              <a:gd name="connsiteY2" fmla="*/ 11963399 h 23926799"/>
              <a:gd name="connsiteX3" fmla="*/ 1280160 w 1280231"/>
              <a:gd name="connsiteY3" fmla="*/ 12789472 h 23926799"/>
              <a:gd name="connsiteX4" fmla="*/ 1280160 w 1280231"/>
              <a:gd name="connsiteY4" fmla="*/ 23926799 h 23926799"/>
              <a:gd name="connsiteX5" fmla="*/ 0 w 1280231"/>
              <a:gd name="connsiteY5" fmla="*/ 23926799 h 23926799"/>
              <a:gd name="connsiteX6" fmla="*/ 0 w 1280231"/>
              <a:gd name="connsiteY6" fmla="*/ 0 h 23926799"/>
              <a:gd name="connsiteX7" fmla="*/ 1280160 w 128023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2"/>
              <a:gd name="connsiteY0" fmla="*/ 0 h 23926799"/>
              <a:gd name="connsiteX1" fmla="*/ 1280160 w 1280242"/>
              <a:gd name="connsiteY1" fmla="*/ 11137327 h 23926799"/>
              <a:gd name="connsiteX2" fmla="*/ 742373 w 1280242"/>
              <a:gd name="connsiteY2" fmla="*/ 11966863 h 23926799"/>
              <a:gd name="connsiteX3" fmla="*/ 1280160 w 1280242"/>
              <a:gd name="connsiteY3" fmla="*/ 12789472 h 23926799"/>
              <a:gd name="connsiteX4" fmla="*/ 1280160 w 1280242"/>
              <a:gd name="connsiteY4" fmla="*/ 23926799 h 23926799"/>
              <a:gd name="connsiteX5" fmla="*/ 0 w 1280242"/>
              <a:gd name="connsiteY5" fmla="*/ 23926799 h 23926799"/>
              <a:gd name="connsiteX6" fmla="*/ 0 w 1280242"/>
              <a:gd name="connsiteY6" fmla="*/ 0 h 23926799"/>
              <a:gd name="connsiteX7" fmla="*/ 1280160 w 1280242"/>
              <a:gd name="connsiteY7" fmla="*/ 0 h 2392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0242" h="23926799">
                <a:moveTo>
                  <a:pt x="1280160" y="0"/>
                </a:moveTo>
                <a:lnTo>
                  <a:pt x="1280160" y="11137327"/>
                </a:lnTo>
                <a:cubicBezTo>
                  <a:pt x="1287934" y="11540842"/>
                  <a:pt x="743219" y="11525247"/>
                  <a:pt x="742373" y="11966863"/>
                </a:cubicBezTo>
                <a:cubicBezTo>
                  <a:pt x="741527" y="12408479"/>
                  <a:pt x="1284472" y="12396353"/>
                  <a:pt x="1280160" y="12789472"/>
                </a:cubicBezTo>
                <a:lnTo>
                  <a:pt x="1280160" y="23926799"/>
                </a:lnTo>
                <a:lnTo>
                  <a:pt x="0" y="23926799"/>
                </a:lnTo>
                <a:lnTo>
                  <a:pt x="0" y="0"/>
                </a:lnTo>
                <a:lnTo>
                  <a:pt x="1280160" y="0"/>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LT"/>
          </a:p>
        </p:txBody>
      </p:sp>
      <p:pic>
        <p:nvPicPr>
          <p:cNvPr id="46" name="Graphic 45" descr="Lightbulb">
            <a:hlinkClick r:id="" action="ppaction://hlinkshowjump?jump=firstslide"/>
            <a:extLst>
              <a:ext uri="{FF2B5EF4-FFF2-40B4-BE49-F238E27FC236}">
                <a16:creationId xmlns:a16="http://schemas.microsoft.com/office/drawing/2014/main" id="{095381DF-4ADD-A546-B7A3-97F9B35D599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7756" y="530641"/>
            <a:ext cx="703036" cy="703036"/>
          </a:xfrm>
          <a:prstGeom prst="rect">
            <a:avLst/>
          </a:prstGeom>
        </p:spPr>
      </p:pic>
      <p:pic>
        <p:nvPicPr>
          <p:cNvPr id="47" name="Graphic 46" descr="Upward trend">
            <a:hlinkClick r:id="rId11" action="ppaction://hlinksldjump"/>
            <a:extLst>
              <a:ext uri="{FF2B5EF4-FFF2-40B4-BE49-F238E27FC236}">
                <a16:creationId xmlns:a16="http://schemas.microsoft.com/office/drawing/2014/main" id="{B832EAA4-A87F-254A-9D07-680C50988D7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23106" y="1849411"/>
            <a:ext cx="612336" cy="612336"/>
          </a:xfrm>
          <a:prstGeom prst="rect">
            <a:avLst/>
          </a:prstGeom>
        </p:spPr>
      </p:pic>
      <p:pic>
        <p:nvPicPr>
          <p:cNvPr id="48" name="Graphic 47" descr="Coffee">
            <a:hlinkClick r:id="rId14" action="ppaction://hlinksldjump"/>
            <a:extLst>
              <a:ext uri="{FF2B5EF4-FFF2-40B4-BE49-F238E27FC236}">
                <a16:creationId xmlns:a16="http://schemas.microsoft.com/office/drawing/2014/main" id="{76139D0C-E8ED-BD4A-BC7D-DA32CBABFC9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59877" y="3065464"/>
            <a:ext cx="620915" cy="620915"/>
          </a:xfrm>
          <a:prstGeom prst="rect">
            <a:avLst/>
          </a:prstGeom>
        </p:spPr>
      </p:pic>
      <p:pic>
        <p:nvPicPr>
          <p:cNvPr id="49" name="Graphic 48" descr="Single gear">
            <a:hlinkClick r:id="rId17" action="ppaction://hlinksldjump"/>
            <a:extLst>
              <a:ext uri="{FF2B5EF4-FFF2-40B4-BE49-F238E27FC236}">
                <a16:creationId xmlns:a16="http://schemas.microsoft.com/office/drawing/2014/main" id="{F80A9C59-D028-DD45-A404-F1FD73D9FE9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77756" y="4363184"/>
            <a:ext cx="724649" cy="724649"/>
          </a:xfrm>
          <a:prstGeom prst="rect">
            <a:avLst/>
          </a:prstGeom>
        </p:spPr>
      </p:pic>
      <p:grpSp>
        <p:nvGrpSpPr>
          <p:cNvPr id="10" name="Group 9">
            <a:extLst>
              <a:ext uri="{FF2B5EF4-FFF2-40B4-BE49-F238E27FC236}">
                <a16:creationId xmlns:a16="http://schemas.microsoft.com/office/drawing/2014/main" id="{BF361AF9-95E7-9340-948C-F3740E510FBC}"/>
              </a:ext>
            </a:extLst>
          </p:cNvPr>
          <p:cNvGrpSpPr/>
          <p:nvPr/>
        </p:nvGrpSpPr>
        <p:grpSpPr>
          <a:xfrm>
            <a:off x="935442" y="3015000"/>
            <a:ext cx="827568" cy="828000"/>
            <a:chOff x="935442" y="3015000"/>
            <a:chExt cx="827568" cy="828000"/>
          </a:xfrm>
        </p:grpSpPr>
        <p:sp>
          <p:nvSpPr>
            <p:cNvPr id="37" name="Oval 36">
              <a:extLst>
                <a:ext uri="{FF2B5EF4-FFF2-40B4-BE49-F238E27FC236}">
                  <a16:creationId xmlns:a16="http://schemas.microsoft.com/office/drawing/2014/main" id="{3481AF53-C649-6D40-9B9D-591B94A6FE95}"/>
                </a:ext>
              </a:extLst>
            </p:cNvPr>
            <p:cNvSpPr>
              <a:spLocks noChangeAspect="1"/>
            </p:cNvSpPr>
            <p:nvPr/>
          </p:nvSpPr>
          <p:spPr>
            <a:xfrm>
              <a:off x="935442" y="301500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9" name="Graphic 8" descr="Heart with pulse with solid fill">
              <a:extLst>
                <a:ext uri="{FF2B5EF4-FFF2-40B4-BE49-F238E27FC236}">
                  <a16:creationId xmlns:a16="http://schemas.microsoft.com/office/drawing/2014/main" id="{F613D413-489A-7F49-AAA6-27C7F9EDAD3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80792" y="3111489"/>
              <a:ext cx="724650" cy="724650"/>
            </a:xfrm>
            <a:prstGeom prst="rect">
              <a:avLst/>
            </a:prstGeom>
          </p:spPr>
        </p:pic>
      </p:grpSp>
      <p:pic>
        <p:nvPicPr>
          <p:cNvPr id="109" name="Picture 108" descr="Graphical user interface, text, application&#10;&#10;Description automatically generated">
            <a:extLst>
              <a:ext uri="{FF2B5EF4-FFF2-40B4-BE49-F238E27FC236}">
                <a16:creationId xmlns:a16="http://schemas.microsoft.com/office/drawing/2014/main" id="{B692D406-18E6-2948-BBD0-B19039E30AEC}"/>
              </a:ext>
            </a:extLst>
          </p:cNvPr>
          <p:cNvPicPr/>
          <p:nvPr/>
        </p:nvPicPr>
        <p:blipFill>
          <a:blip r:embed="rId22">
            <a:extLst>
              <a:ext uri="{28A0092B-C50C-407E-A947-70E740481C1C}">
                <a14:useLocalDpi xmlns:a14="http://schemas.microsoft.com/office/drawing/2010/main" val="0"/>
              </a:ext>
            </a:extLst>
          </a:blip>
          <a:stretch>
            <a:fillRect/>
          </a:stretch>
        </p:blipFill>
        <p:spPr>
          <a:xfrm>
            <a:off x="2092828" y="1162937"/>
            <a:ext cx="9552117" cy="4943212"/>
          </a:xfrm>
          <a:prstGeom prst="rect">
            <a:avLst/>
          </a:prstGeom>
        </p:spPr>
      </p:pic>
      <p:pic>
        <p:nvPicPr>
          <p:cNvPr id="110" name="Picture 109" descr="Text&#10;&#10;Description automatically generated">
            <a:extLst>
              <a:ext uri="{FF2B5EF4-FFF2-40B4-BE49-F238E27FC236}">
                <a16:creationId xmlns:a16="http://schemas.microsoft.com/office/drawing/2014/main" id="{5D34C596-602A-7649-9058-31F37832A404}"/>
              </a:ext>
            </a:extLst>
          </p:cNvPr>
          <p:cNvPicPr/>
          <p:nvPr/>
        </p:nvPicPr>
        <p:blipFill>
          <a:blip r:embed="rId23">
            <a:extLst>
              <a:ext uri="{28A0092B-C50C-407E-A947-70E740481C1C}">
                <a14:useLocalDpi xmlns:a14="http://schemas.microsoft.com/office/drawing/2010/main" val="0"/>
              </a:ext>
            </a:extLst>
          </a:blip>
          <a:stretch>
            <a:fillRect/>
          </a:stretch>
        </p:blipFill>
        <p:spPr>
          <a:xfrm>
            <a:off x="2518030" y="1261688"/>
            <a:ext cx="8974993" cy="4943211"/>
          </a:xfrm>
          <a:prstGeom prst="rect">
            <a:avLst/>
          </a:prstGeom>
        </p:spPr>
      </p:pic>
      <p:sp>
        <p:nvSpPr>
          <p:cNvPr id="111" name="TextBox 110">
            <a:extLst>
              <a:ext uri="{FF2B5EF4-FFF2-40B4-BE49-F238E27FC236}">
                <a16:creationId xmlns:a16="http://schemas.microsoft.com/office/drawing/2014/main" id="{713C78D8-3D47-954C-92AD-D886138F66A1}"/>
              </a:ext>
            </a:extLst>
          </p:cNvPr>
          <p:cNvSpPr txBox="1"/>
          <p:nvPr/>
        </p:nvSpPr>
        <p:spPr>
          <a:xfrm>
            <a:off x="5066054" y="323592"/>
            <a:ext cx="3605667" cy="584775"/>
          </a:xfrm>
          <a:prstGeom prst="rect">
            <a:avLst/>
          </a:prstGeom>
          <a:noFill/>
        </p:spPr>
        <p:txBody>
          <a:bodyPr wrap="none" rtlCol="0">
            <a:spAutoFit/>
          </a:bodyPr>
          <a:lstStyle/>
          <a:p>
            <a:r>
              <a:rPr lang="en-US" sz="3200" b="1" dirty="0"/>
              <a:t>Health Care Quality </a:t>
            </a:r>
          </a:p>
        </p:txBody>
      </p:sp>
      <p:pic>
        <p:nvPicPr>
          <p:cNvPr id="112" name="Picture 111" descr="Table&#10;&#10;Description automatically generated">
            <a:extLst>
              <a:ext uri="{FF2B5EF4-FFF2-40B4-BE49-F238E27FC236}">
                <a16:creationId xmlns:a16="http://schemas.microsoft.com/office/drawing/2014/main" id="{F532167F-B0FB-0D43-96B2-E4E37BFD5897}"/>
              </a:ext>
            </a:extLst>
          </p:cNvPr>
          <p:cNvPicPr>
            <a:picLocks noChangeAspect="1"/>
          </p:cNvPicPr>
          <p:nvPr/>
        </p:nvPicPr>
        <p:blipFill>
          <a:blip r:embed="rId24"/>
          <a:stretch>
            <a:fillRect/>
          </a:stretch>
        </p:blipFill>
        <p:spPr>
          <a:xfrm>
            <a:off x="2130644" y="1174765"/>
            <a:ext cx="9252830" cy="5139286"/>
          </a:xfrm>
          <a:prstGeom prst="rect">
            <a:avLst/>
          </a:prstGeom>
          <a:ln>
            <a:solidFill>
              <a:schemeClr val="accent1"/>
            </a:solidFill>
          </a:ln>
        </p:spPr>
      </p:pic>
    </p:spTree>
    <p:extLst>
      <p:ext uri="{BB962C8B-B14F-4D97-AF65-F5344CB8AC3E}">
        <p14:creationId xmlns:p14="http://schemas.microsoft.com/office/powerpoint/2010/main" val="29376765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9"/>
                                        </p:tgtEl>
                                        <p:attrNameLst>
                                          <p:attrName>style.visibility</p:attrName>
                                        </p:attrNameLst>
                                      </p:cBhvr>
                                      <p:to>
                                        <p:strVal val="hidden"/>
                                      </p:to>
                                    </p:set>
                                  </p:childTnLst>
                                </p:cTn>
                              </p:par>
                              <p:par>
                                <p:cTn id="7" presetID="9" presetClass="entr" presetSubtype="0" fill="hold" nodeType="withEffect">
                                  <p:stCondLst>
                                    <p:cond delay="0"/>
                                  </p:stCondLst>
                                  <p:childTnLst>
                                    <p:set>
                                      <p:cBhvr>
                                        <p:cTn id="8" dur="1" fill="hold">
                                          <p:stCondLst>
                                            <p:cond delay="0"/>
                                          </p:stCondLst>
                                        </p:cTn>
                                        <p:tgtEl>
                                          <p:spTgt spid="110"/>
                                        </p:tgtEl>
                                        <p:attrNameLst>
                                          <p:attrName>style.visibility</p:attrName>
                                        </p:attrNameLst>
                                      </p:cBhvr>
                                      <p:to>
                                        <p:strVal val="visible"/>
                                      </p:to>
                                    </p:set>
                                    <p:animEffect transition="in" filter="dissolve">
                                      <p:cBhvr>
                                        <p:cTn id="9" dur="500"/>
                                        <p:tgtEl>
                                          <p:spTgt spid="110"/>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110"/>
                                        </p:tgtEl>
                                        <p:attrNameLst>
                                          <p:attrName>style.visibility</p:attrName>
                                        </p:attrNameLst>
                                      </p:cBhvr>
                                      <p:to>
                                        <p:strVal val="hidden"/>
                                      </p:to>
                                    </p:set>
                                  </p:childTnLst>
                                </p:cTn>
                              </p:par>
                              <p:par>
                                <p:cTn id="14" presetID="53" presetClass="entr" presetSubtype="16" fill="hold" nodeType="withEffect">
                                  <p:stCondLst>
                                    <p:cond delay="0"/>
                                  </p:stCondLst>
                                  <p:childTnLst>
                                    <p:set>
                                      <p:cBhvr>
                                        <p:cTn id="15" dur="1" fill="hold">
                                          <p:stCondLst>
                                            <p:cond delay="0"/>
                                          </p:stCondLst>
                                        </p:cTn>
                                        <p:tgtEl>
                                          <p:spTgt spid="112"/>
                                        </p:tgtEl>
                                        <p:attrNameLst>
                                          <p:attrName>style.visibility</p:attrName>
                                        </p:attrNameLst>
                                      </p:cBhvr>
                                      <p:to>
                                        <p:strVal val="visible"/>
                                      </p:to>
                                    </p:set>
                                    <p:anim calcmode="lin" valueType="num">
                                      <p:cBhvr>
                                        <p:cTn id="16" dur="500" fill="hold"/>
                                        <p:tgtEl>
                                          <p:spTgt spid="112"/>
                                        </p:tgtEl>
                                        <p:attrNameLst>
                                          <p:attrName>ppt_w</p:attrName>
                                        </p:attrNameLst>
                                      </p:cBhvr>
                                      <p:tavLst>
                                        <p:tav tm="0">
                                          <p:val>
                                            <p:fltVal val="0"/>
                                          </p:val>
                                        </p:tav>
                                        <p:tav tm="100000">
                                          <p:val>
                                            <p:strVal val="#ppt_w"/>
                                          </p:val>
                                        </p:tav>
                                      </p:tavLst>
                                    </p:anim>
                                    <p:anim calcmode="lin" valueType="num">
                                      <p:cBhvr>
                                        <p:cTn id="17" dur="500" fill="hold"/>
                                        <p:tgtEl>
                                          <p:spTgt spid="112"/>
                                        </p:tgtEl>
                                        <p:attrNameLst>
                                          <p:attrName>ppt_h</p:attrName>
                                        </p:attrNameLst>
                                      </p:cBhvr>
                                      <p:tavLst>
                                        <p:tav tm="0">
                                          <p:val>
                                            <p:fltVal val="0"/>
                                          </p:val>
                                        </p:tav>
                                        <p:tav tm="100000">
                                          <p:val>
                                            <p:strVal val="#ppt_h"/>
                                          </p:val>
                                        </p:tav>
                                      </p:tavLst>
                                    </p:anim>
                                    <p:animEffect transition="in" filter="fade">
                                      <p:cBhvr>
                                        <p:cTn id="18"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alpha val="66000"/>
          </a:schemeClr>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EC63FC5E-6D9E-4D4D-BC0C-D4F1B35EFA23}"/>
              </a:ext>
            </a:extLst>
          </p:cNvPr>
          <p:cNvGrpSpPr/>
          <p:nvPr/>
        </p:nvGrpSpPr>
        <p:grpSpPr>
          <a:xfrm>
            <a:off x="-842559" y="494367"/>
            <a:ext cx="827568" cy="828000"/>
            <a:chOff x="-842559" y="468160"/>
            <a:chExt cx="827568" cy="828000"/>
          </a:xfrm>
        </p:grpSpPr>
        <p:sp>
          <p:nvSpPr>
            <p:cNvPr id="26" name="Oval 25">
              <a:extLst>
                <a:ext uri="{FF2B5EF4-FFF2-40B4-BE49-F238E27FC236}">
                  <a16:creationId xmlns:a16="http://schemas.microsoft.com/office/drawing/2014/main" id="{E192C37B-9B9A-394F-A8B0-8E2E8EBEF6AB}"/>
                </a:ext>
              </a:extLst>
            </p:cNvPr>
            <p:cNvSpPr>
              <a:spLocks noChangeAspect="1"/>
            </p:cNvSpPr>
            <p:nvPr/>
          </p:nvSpPr>
          <p:spPr>
            <a:xfrm>
              <a:off x="-842559" y="46816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27" name="Graphic 26" descr="Lightbulb">
              <a:extLst>
                <a:ext uri="{FF2B5EF4-FFF2-40B4-BE49-F238E27FC236}">
                  <a16:creationId xmlns:a16="http://schemas.microsoft.com/office/drawing/2014/main" id="{C7AB62C5-F1A8-C84F-A55F-AC3ADF171D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0293" y="530642"/>
              <a:ext cx="703036" cy="703036"/>
            </a:xfrm>
            <a:prstGeom prst="rect">
              <a:avLst/>
            </a:prstGeom>
          </p:spPr>
        </p:pic>
      </p:grpSp>
      <p:grpSp>
        <p:nvGrpSpPr>
          <p:cNvPr id="28" name="Group 27">
            <a:extLst>
              <a:ext uri="{FF2B5EF4-FFF2-40B4-BE49-F238E27FC236}">
                <a16:creationId xmlns:a16="http://schemas.microsoft.com/office/drawing/2014/main" id="{2CEA4CB1-6025-594D-AAA1-A7EEEC7B4A6B}"/>
              </a:ext>
            </a:extLst>
          </p:cNvPr>
          <p:cNvGrpSpPr/>
          <p:nvPr/>
        </p:nvGrpSpPr>
        <p:grpSpPr>
          <a:xfrm>
            <a:off x="-842559" y="1741580"/>
            <a:ext cx="827568" cy="828000"/>
            <a:chOff x="-842559" y="1741580"/>
            <a:chExt cx="827568" cy="828000"/>
          </a:xfrm>
        </p:grpSpPr>
        <p:sp>
          <p:nvSpPr>
            <p:cNvPr id="29" name="Oval 28">
              <a:extLst>
                <a:ext uri="{FF2B5EF4-FFF2-40B4-BE49-F238E27FC236}">
                  <a16:creationId xmlns:a16="http://schemas.microsoft.com/office/drawing/2014/main" id="{CA675418-8523-D340-B3D1-F44CFCA7A477}"/>
                </a:ext>
              </a:extLst>
            </p:cNvPr>
            <p:cNvSpPr>
              <a:spLocks noChangeAspect="1"/>
            </p:cNvSpPr>
            <p:nvPr/>
          </p:nvSpPr>
          <p:spPr>
            <a:xfrm>
              <a:off x="-842559" y="174158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30" name="Graphic 29" descr="Upward trend">
              <a:extLst>
                <a:ext uri="{FF2B5EF4-FFF2-40B4-BE49-F238E27FC236}">
                  <a16:creationId xmlns:a16="http://schemas.microsoft.com/office/drawing/2014/main" id="{11240A1E-FB48-CE42-98C1-8961628809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4943" y="1849412"/>
              <a:ext cx="612336" cy="612336"/>
            </a:xfrm>
            <a:prstGeom prst="rect">
              <a:avLst/>
            </a:prstGeom>
          </p:spPr>
        </p:pic>
      </p:grpSp>
      <p:grpSp>
        <p:nvGrpSpPr>
          <p:cNvPr id="31" name="Group 30">
            <a:extLst>
              <a:ext uri="{FF2B5EF4-FFF2-40B4-BE49-F238E27FC236}">
                <a16:creationId xmlns:a16="http://schemas.microsoft.com/office/drawing/2014/main" id="{26C59AE6-E4FD-1247-90CD-9E71B4FB6B8E}"/>
              </a:ext>
            </a:extLst>
          </p:cNvPr>
          <p:cNvGrpSpPr/>
          <p:nvPr/>
        </p:nvGrpSpPr>
        <p:grpSpPr>
          <a:xfrm>
            <a:off x="866377" y="4288420"/>
            <a:ext cx="827568" cy="828000"/>
            <a:chOff x="-842559" y="4288420"/>
            <a:chExt cx="827568" cy="828000"/>
          </a:xfrm>
        </p:grpSpPr>
        <p:sp>
          <p:nvSpPr>
            <p:cNvPr id="32" name="Oval 31">
              <a:extLst>
                <a:ext uri="{FF2B5EF4-FFF2-40B4-BE49-F238E27FC236}">
                  <a16:creationId xmlns:a16="http://schemas.microsoft.com/office/drawing/2014/main" id="{545335E2-162B-FE45-B9B7-64BAFAADA8A3}"/>
                </a:ext>
              </a:extLst>
            </p:cNvPr>
            <p:cNvSpPr>
              <a:spLocks noChangeAspect="1"/>
            </p:cNvSpPr>
            <p:nvPr/>
          </p:nvSpPr>
          <p:spPr>
            <a:xfrm>
              <a:off x="-842559" y="428842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33" name="Graphic 32" descr="Single gear">
              <a:extLst>
                <a:ext uri="{FF2B5EF4-FFF2-40B4-BE49-F238E27FC236}">
                  <a16:creationId xmlns:a16="http://schemas.microsoft.com/office/drawing/2014/main" id="{BAA9B317-68EE-B14A-9C24-FD1DCBC4270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0293" y="4363185"/>
              <a:ext cx="724649" cy="724649"/>
            </a:xfrm>
            <a:prstGeom prst="rect">
              <a:avLst/>
            </a:prstGeom>
          </p:spPr>
        </p:pic>
      </p:grpSp>
      <p:sp>
        <p:nvSpPr>
          <p:cNvPr id="40" name="Freeform 39">
            <a:extLst>
              <a:ext uri="{FF2B5EF4-FFF2-40B4-BE49-F238E27FC236}">
                <a16:creationId xmlns:a16="http://schemas.microsoft.com/office/drawing/2014/main" id="{B0A97710-16C9-C045-950D-214E7DB1BF46}"/>
              </a:ext>
            </a:extLst>
          </p:cNvPr>
          <p:cNvSpPr/>
          <p:nvPr/>
        </p:nvSpPr>
        <p:spPr>
          <a:xfrm>
            <a:off x="-14991" y="-7251041"/>
            <a:ext cx="1280242" cy="23926799"/>
          </a:xfrm>
          <a:custGeom>
            <a:avLst/>
            <a:gdLst>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7" fmla="*/ 1280160 w 1280160"/>
              <a:gd name="connsiteY7" fmla="*/ 0 h 23926799"/>
              <a:gd name="connsiteX0" fmla="*/ 1280160 w 1280182"/>
              <a:gd name="connsiteY0" fmla="*/ 0 h 23926799"/>
              <a:gd name="connsiteX1" fmla="*/ 1280160 w 1280182"/>
              <a:gd name="connsiteY1" fmla="*/ 11137327 h 23926799"/>
              <a:gd name="connsiteX2" fmla="*/ 659246 w 1280182"/>
              <a:gd name="connsiteY2" fmla="*/ 11963399 h 23926799"/>
              <a:gd name="connsiteX3" fmla="*/ 1280160 w 1280182"/>
              <a:gd name="connsiteY3" fmla="*/ 12789472 h 23926799"/>
              <a:gd name="connsiteX4" fmla="*/ 1280160 w 1280182"/>
              <a:gd name="connsiteY4" fmla="*/ 23926799 h 23926799"/>
              <a:gd name="connsiteX5" fmla="*/ 0 w 1280182"/>
              <a:gd name="connsiteY5" fmla="*/ 23926799 h 23926799"/>
              <a:gd name="connsiteX6" fmla="*/ 0 w 1280182"/>
              <a:gd name="connsiteY6" fmla="*/ 0 h 23926799"/>
              <a:gd name="connsiteX7" fmla="*/ 1280160 w 1280182"/>
              <a:gd name="connsiteY7" fmla="*/ 0 h 23926799"/>
              <a:gd name="connsiteX0" fmla="*/ 1280160 w 1280231"/>
              <a:gd name="connsiteY0" fmla="*/ 0 h 23926799"/>
              <a:gd name="connsiteX1" fmla="*/ 1280160 w 1280231"/>
              <a:gd name="connsiteY1" fmla="*/ 11137327 h 23926799"/>
              <a:gd name="connsiteX2" fmla="*/ 659246 w 1280231"/>
              <a:gd name="connsiteY2" fmla="*/ 11963399 h 23926799"/>
              <a:gd name="connsiteX3" fmla="*/ 1280160 w 1280231"/>
              <a:gd name="connsiteY3" fmla="*/ 12789472 h 23926799"/>
              <a:gd name="connsiteX4" fmla="*/ 1280160 w 1280231"/>
              <a:gd name="connsiteY4" fmla="*/ 23926799 h 23926799"/>
              <a:gd name="connsiteX5" fmla="*/ 0 w 1280231"/>
              <a:gd name="connsiteY5" fmla="*/ 23926799 h 23926799"/>
              <a:gd name="connsiteX6" fmla="*/ 0 w 1280231"/>
              <a:gd name="connsiteY6" fmla="*/ 0 h 23926799"/>
              <a:gd name="connsiteX7" fmla="*/ 1280160 w 128023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2"/>
              <a:gd name="connsiteY0" fmla="*/ 0 h 23926799"/>
              <a:gd name="connsiteX1" fmla="*/ 1280160 w 1280242"/>
              <a:gd name="connsiteY1" fmla="*/ 11137327 h 23926799"/>
              <a:gd name="connsiteX2" fmla="*/ 742373 w 1280242"/>
              <a:gd name="connsiteY2" fmla="*/ 11966863 h 23926799"/>
              <a:gd name="connsiteX3" fmla="*/ 1280160 w 1280242"/>
              <a:gd name="connsiteY3" fmla="*/ 12789472 h 23926799"/>
              <a:gd name="connsiteX4" fmla="*/ 1280160 w 1280242"/>
              <a:gd name="connsiteY4" fmla="*/ 23926799 h 23926799"/>
              <a:gd name="connsiteX5" fmla="*/ 0 w 1280242"/>
              <a:gd name="connsiteY5" fmla="*/ 23926799 h 23926799"/>
              <a:gd name="connsiteX6" fmla="*/ 0 w 1280242"/>
              <a:gd name="connsiteY6" fmla="*/ 0 h 23926799"/>
              <a:gd name="connsiteX7" fmla="*/ 1280160 w 1280242"/>
              <a:gd name="connsiteY7" fmla="*/ 0 h 2392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0242" h="23926799">
                <a:moveTo>
                  <a:pt x="1280160" y="0"/>
                </a:moveTo>
                <a:lnTo>
                  <a:pt x="1280160" y="11137327"/>
                </a:lnTo>
                <a:cubicBezTo>
                  <a:pt x="1287934" y="11540842"/>
                  <a:pt x="743219" y="11525247"/>
                  <a:pt x="742373" y="11966863"/>
                </a:cubicBezTo>
                <a:cubicBezTo>
                  <a:pt x="741527" y="12408479"/>
                  <a:pt x="1284472" y="12396353"/>
                  <a:pt x="1280160" y="12789472"/>
                </a:cubicBezTo>
                <a:lnTo>
                  <a:pt x="1280160" y="23926799"/>
                </a:lnTo>
                <a:lnTo>
                  <a:pt x="0" y="23926799"/>
                </a:lnTo>
                <a:lnTo>
                  <a:pt x="0" y="0"/>
                </a:lnTo>
                <a:lnTo>
                  <a:pt x="1280160" y="0"/>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LT"/>
          </a:p>
        </p:txBody>
      </p:sp>
      <p:pic>
        <p:nvPicPr>
          <p:cNvPr id="41" name="Graphic 40" descr="Lightbulb">
            <a:hlinkClick r:id="" action="ppaction://hlinkshowjump?jump=firstslide"/>
            <a:extLst>
              <a:ext uri="{FF2B5EF4-FFF2-40B4-BE49-F238E27FC236}">
                <a16:creationId xmlns:a16="http://schemas.microsoft.com/office/drawing/2014/main" id="{A9C9134B-77D2-F747-9433-19E4D3B55DA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7756" y="530641"/>
            <a:ext cx="703036" cy="703036"/>
          </a:xfrm>
          <a:prstGeom prst="rect">
            <a:avLst/>
          </a:prstGeom>
        </p:spPr>
      </p:pic>
      <p:pic>
        <p:nvPicPr>
          <p:cNvPr id="42" name="Graphic 41" descr="Upward trend">
            <a:hlinkClick r:id="rId11" action="ppaction://hlinksldjump"/>
            <a:extLst>
              <a:ext uri="{FF2B5EF4-FFF2-40B4-BE49-F238E27FC236}">
                <a16:creationId xmlns:a16="http://schemas.microsoft.com/office/drawing/2014/main" id="{915F845C-8AF9-094E-97C1-78346E15382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23106" y="1849411"/>
            <a:ext cx="612336" cy="612336"/>
          </a:xfrm>
          <a:prstGeom prst="rect">
            <a:avLst/>
          </a:prstGeom>
        </p:spPr>
      </p:pic>
      <p:pic>
        <p:nvPicPr>
          <p:cNvPr id="44" name="Graphic 43" descr="Single gear">
            <a:hlinkClick r:id="rId14" action="ppaction://hlinksldjump"/>
            <a:extLst>
              <a:ext uri="{FF2B5EF4-FFF2-40B4-BE49-F238E27FC236}">
                <a16:creationId xmlns:a16="http://schemas.microsoft.com/office/drawing/2014/main" id="{852CEB05-671C-9C41-9B56-CE3D3A915BD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77756" y="4363184"/>
            <a:ext cx="724649" cy="724649"/>
          </a:xfrm>
          <a:prstGeom prst="rect">
            <a:avLst/>
          </a:prstGeom>
        </p:spPr>
      </p:pic>
      <p:pic>
        <p:nvPicPr>
          <p:cNvPr id="146" name="Graphic 145" descr="Heart with pulse with solid fill">
            <a:extLst>
              <a:ext uri="{FF2B5EF4-FFF2-40B4-BE49-F238E27FC236}">
                <a16:creationId xmlns:a16="http://schemas.microsoft.com/office/drawing/2014/main" id="{2C7FE77A-BD41-284C-8620-A3CF61D933C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01716" y="3077481"/>
            <a:ext cx="724650" cy="724650"/>
          </a:xfrm>
          <a:prstGeom prst="rect">
            <a:avLst/>
          </a:prstGeom>
        </p:spPr>
      </p:pic>
      <p:grpSp>
        <p:nvGrpSpPr>
          <p:cNvPr id="2" name="Group 1">
            <a:extLst>
              <a:ext uri="{FF2B5EF4-FFF2-40B4-BE49-F238E27FC236}">
                <a16:creationId xmlns:a16="http://schemas.microsoft.com/office/drawing/2014/main" id="{44FA0CE1-E0C3-754D-BBB0-FF97741976F5}"/>
              </a:ext>
            </a:extLst>
          </p:cNvPr>
          <p:cNvGrpSpPr/>
          <p:nvPr/>
        </p:nvGrpSpPr>
        <p:grpSpPr>
          <a:xfrm>
            <a:off x="-842559" y="3015000"/>
            <a:ext cx="827568" cy="828000"/>
            <a:chOff x="-842559" y="3015000"/>
            <a:chExt cx="827568" cy="828000"/>
          </a:xfrm>
        </p:grpSpPr>
        <p:sp>
          <p:nvSpPr>
            <p:cNvPr id="38" name="Oval 37">
              <a:extLst>
                <a:ext uri="{FF2B5EF4-FFF2-40B4-BE49-F238E27FC236}">
                  <a16:creationId xmlns:a16="http://schemas.microsoft.com/office/drawing/2014/main" id="{C4C4BE24-7816-2F41-AD27-6CC03B28405B}"/>
                </a:ext>
              </a:extLst>
            </p:cNvPr>
            <p:cNvSpPr>
              <a:spLocks noChangeAspect="1"/>
            </p:cNvSpPr>
            <p:nvPr/>
          </p:nvSpPr>
          <p:spPr>
            <a:xfrm>
              <a:off x="-842559" y="301500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147" name="Graphic 146" descr="Heart with pulse with solid fill">
              <a:extLst>
                <a:ext uri="{FF2B5EF4-FFF2-40B4-BE49-F238E27FC236}">
                  <a16:creationId xmlns:a16="http://schemas.microsoft.com/office/drawing/2014/main" id="{F9E25A7C-F678-7544-BD84-3FAF7C3B535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87499" y="3118350"/>
              <a:ext cx="724650" cy="724650"/>
            </a:xfrm>
            <a:prstGeom prst="rect">
              <a:avLst/>
            </a:prstGeom>
          </p:spPr>
        </p:pic>
      </p:grpSp>
      <p:pic>
        <p:nvPicPr>
          <p:cNvPr id="10" name="Picture 9" descr="Chart&#10;&#10;Description automatically generated">
            <a:extLst>
              <a:ext uri="{FF2B5EF4-FFF2-40B4-BE49-F238E27FC236}">
                <a16:creationId xmlns:a16="http://schemas.microsoft.com/office/drawing/2014/main" id="{437F5DFD-D4B7-A14B-A1F6-6CE07B15AC38}"/>
              </a:ext>
            </a:extLst>
          </p:cNvPr>
          <p:cNvPicPr>
            <a:picLocks noChangeAspect="1"/>
          </p:cNvPicPr>
          <p:nvPr/>
        </p:nvPicPr>
        <p:blipFill>
          <a:blip r:embed="rId21"/>
          <a:stretch>
            <a:fillRect/>
          </a:stretch>
        </p:blipFill>
        <p:spPr>
          <a:xfrm>
            <a:off x="2706082" y="556849"/>
            <a:ext cx="8269612" cy="5850610"/>
          </a:xfrm>
          <a:prstGeom prst="rect">
            <a:avLst/>
          </a:prstGeom>
        </p:spPr>
      </p:pic>
      <p:pic>
        <p:nvPicPr>
          <p:cNvPr id="12" name="Picture 11" descr="Chart, scatter chart&#10;&#10;Description automatically generated">
            <a:extLst>
              <a:ext uri="{FF2B5EF4-FFF2-40B4-BE49-F238E27FC236}">
                <a16:creationId xmlns:a16="http://schemas.microsoft.com/office/drawing/2014/main" id="{B45CB5EB-7E11-644E-8E2D-F087FADC0D79}"/>
              </a:ext>
            </a:extLst>
          </p:cNvPr>
          <p:cNvPicPr>
            <a:picLocks noChangeAspect="1"/>
          </p:cNvPicPr>
          <p:nvPr/>
        </p:nvPicPr>
        <p:blipFill>
          <a:blip r:embed="rId22"/>
          <a:stretch>
            <a:fillRect/>
          </a:stretch>
        </p:blipFill>
        <p:spPr>
          <a:xfrm>
            <a:off x="3868827" y="379649"/>
            <a:ext cx="5944122" cy="6202052"/>
          </a:xfrm>
          <a:prstGeom prst="rect">
            <a:avLst/>
          </a:prstGeom>
        </p:spPr>
      </p:pic>
    </p:spTree>
    <p:extLst>
      <p:ext uri="{BB962C8B-B14F-4D97-AF65-F5344CB8AC3E}">
        <p14:creationId xmlns:p14="http://schemas.microsoft.com/office/powerpoint/2010/main" val="1276257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F9B71D-54DF-4A2D-87FF-24D6EA1C5EA3}"/>
              </a:ext>
            </a:extLst>
          </p:cNvPr>
          <p:cNvPicPr>
            <a:picLocks noChangeAspect="1"/>
          </p:cNvPicPr>
          <p:nvPr/>
        </p:nvPicPr>
        <p:blipFill rotWithShape="1">
          <a:blip r:embed="rId2"/>
          <a:srcRect/>
          <a:stretch/>
        </p:blipFill>
        <p:spPr>
          <a:xfrm>
            <a:off x="20" y="10"/>
            <a:ext cx="12191980" cy="6857990"/>
          </a:xfrm>
          <a:prstGeom prst="rect">
            <a:avLst/>
          </a:prstGeom>
        </p:spPr>
      </p:pic>
      <p:sp>
        <p:nvSpPr>
          <p:cNvPr id="46" name="Rectangle 45">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6186F0-5A7B-BB42-BE77-083E286243BB}"/>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Demographic difference</a:t>
            </a:r>
          </a:p>
        </p:txBody>
      </p:sp>
      <p:cxnSp>
        <p:nvCxnSpPr>
          <p:cNvPr id="48" name="Straight Connector 47">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3839294"/>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CA613-13D3-EE4D-971F-EBFC88B9C5A7}"/>
              </a:ext>
            </a:extLst>
          </p:cNvPr>
          <p:cNvSpPr>
            <a:spLocks noGrp="1"/>
          </p:cNvSpPr>
          <p:nvPr>
            <p:ph type="title"/>
          </p:nvPr>
        </p:nvSpPr>
        <p:spPr>
          <a:xfrm>
            <a:off x="1000452" y="1610024"/>
            <a:ext cx="3058621" cy="1457002"/>
          </a:xfrm>
        </p:spPr>
        <p:txBody>
          <a:bodyPr vert="horz" lIns="91440" tIns="45720" rIns="91440" bIns="45720" rtlCol="0" anchor="b">
            <a:normAutofit/>
          </a:bodyPr>
          <a:lstStyle/>
          <a:p>
            <a:r>
              <a:rPr lang="en-US" sz="3700"/>
              <a:t>Covid-19 Death by Race</a:t>
            </a:r>
          </a:p>
        </p:txBody>
      </p:sp>
      <p:pic>
        <p:nvPicPr>
          <p:cNvPr id="7" name="Picture 6" descr="A picture containing close&#10;&#10;Description automatically generated">
            <a:extLst>
              <a:ext uri="{FF2B5EF4-FFF2-40B4-BE49-F238E27FC236}">
                <a16:creationId xmlns:a16="http://schemas.microsoft.com/office/drawing/2014/main" id="{6C9D8EAC-2A0E-374C-BC19-C6542850C652}"/>
              </a:ext>
            </a:extLst>
          </p:cNvPr>
          <p:cNvPicPr>
            <a:picLocks noChangeAspect="1"/>
          </p:cNvPicPr>
          <p:nvPr/>
        </p:nvPicPr>
        <p:blipFill rotWithShape="1">
          <a:blip r:embed="rId2"/>
          <a:srcRect r="2" b="20390"/>
          <a:stretch/>
        </p:blipFill>
        <p:spPr>
          <a:xfrm>
            <a:off x="4636963" y="10"/>
            <a:ext cx="7555037" cy="3383270"/>
          </a:xfrm>
          <a:prstGeom prst="rect">
            <a:avLst/>
          </a:prstGeom>
        </p:spPr>
      </p:pic>
      <p:pic>
        <p:nvPicPr>
          <p:cNvPr id="16" name="Picture 15" descr="Graphical user interface, application, Word&#10;&#10;Description automatically generated">
            <a:extLst>
              <a:ext uri="{FF2B5EF4-FFF2-40B4-BE49-F238E27FC236}">
                <a16:creationId xmlns:a16="http://schemas.microsoft.com/office/drawing/2014/main" id="{C5F221FF-FEC7-5449-8804-DE105A221E4A}"/>
              </a:ext>
            </a:extLst>
          </p:cNvPr>
          <p:cNvPicPr>
            <a:picLocks noChangeAspect="1"/>
          </p:cNvPicPr>
          <p:nvPr/>
        </p:nvPicPr>
        <p:blipFill>
          <a:blip r:embed="rId3"/>
          <a:stretch>
            <a:fillRect/>
          </a:stretch>
        </p:blipFill>
        <p:spPr>
          <a:xfrm>
            <a:off x="192741" y="3383280"/>
            <a:ext cx="11806518" cy="3442071"/>
          </a:xfrm>
          <a:prstGeom prst="rect">
            <a:avLst/>
          </a:prstGeom>
        </p:spPr>
      </p:pic>
    </p:spTree>
    <p:extLst>
      <p:ext uri="{BB962C8B-B14F-4D97-AF65-F5344CB8AC3E}">
        <p14:creationId xmlns:p14="http://schemas.microsoft.com/office/powerpoint/2010/main" val="39134123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383B190-6BFB-422F-B667-06B7B25F0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08357" y="3509963"/>
            <a:ext cx="7092215" cy="2967839"/>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81FE174-9F57-364D-A11F-4F36D437387C}"/>
              </a:ext>
            </a:extLst>
          </p:cNvPr>
          <p:cNvSpPr>
            <a:spLocks noGrp="1"/>
          </p:cNvSpPr>
          <p:nvPr>
            <p:ph type="title"/>
          </p:nvPr>
        </p:nvSpPr>
        <p:spPr>
          <a:xfrm>
            <a:off x="4903596" y="3624572"/>
            <a:ext cx="6635491" cy="2796553"/>
          </a:xfrm>
        </p:spPr>
        <p:txBody>
          <a:bodyPr vert="horz" lIns="91440" tIns="45720" rIns="91440" bIns="45720" rtlCol="0" anchor="b">
            <a:normAutofit/>
          </a:bodyPr>
          <a:lstStyle/>
          <a:p>
            <a:r>
              <a:rPr lang="en-US" sz="2400" kern="1200" dirty="0">
                <a:solidFill>
                  <a:srgbClr val="FFFFFF"/>
                </a:solidFill>
                <a:latin typeface="+mj-lt"/>
                <a:ea typeface="+mj-ea"/>
                <a:cs typeface="+mj-cs"/>
              </a:rPr>
              <a:t>Seniors living in states w/ poor healthcare Quality? If so, Why?</a:t>
            </a:r>
            <a:br>
              <a:rPr lang="en-US" sz="2400" kern="1200" dirty="0">
                <a:solidFill>
                  <a:srgbClr val="FFFFFF"/>
                </a:solidFill>
                <a:latin typeface="+mj-lt"/>
                <a:ea typeface="+mj-ea"/>
                <a:cs typeface="+mj-cs"/>
              </a:rPr>
            </a:br>
            <a:r>
              <a:rPr lang="en-US" sz="2400" kern="1200" dirty="0">
                <a:solidFill>
                  <a:srgbClr val="FFFFFF"/>
                </a:solidFill>
                <a:latin typeface="+mj-lt"/>
                <a:ea typeface="+mj-ea"/>
                <a:cs typeface="+mj-cs"/>
              </a:rPr>
              <a:t>	Pre-Existing condition </a:t>
            </a:r>
            <a:br>
              <a:rPr lang="en-US" sz="2400" kern="1200" dirty="0">
                <a:solidFill>
                  <a:srgbClr val="FFFFFF"/>
                </a:solidFill>
                <a:latin typeface="+mj-lt"/>
                <a:ea typeface="+mj-ea"/>
                <a:cs typeface="+mj-cs"/>
              </a:rPr>
            </a:br>
            <a:r>
              <a:rPr lang="en-US" sz="2400" kern="1200" dirty="0">
                <a:solidFill>
                  <a:srgbClr val="FFFFFF"/>
                </a:solidFill>
                <a:latin typeface="+mj-lt"/>
                <a:ea typeface="+mj-ea"/>
                <a:cs typeface="+mj-cs"/>
              </a:rPr>
              <a:t>	Living in senior Homes (super spreader</a:t>
            </a:r>
            <a:r>
              <a:rPr lang="en-US" sz="2400" dirty="0">
                <a:solidFill>
                  <a:srgbClr val="FFFFFF"/>
                </a:solidFill>
              </a:rPr>
              <a:t>)</a:t>
            </a:r>
            <a:br>
              <a:rPr lang="en-US" sz="2400" dirty="0">
                <a:solidFill>
                  <a:srgbClr val="FFFFFF"/>
                </a:solidFill>
              </a:rPr>
            </a:br>
            <a:br>
              <a:rPr lang="en-US" sz="4800" kern="1200" dirty="0">
                <a:solidFill>
                  <a:srgbClr val="FFFFFF"/>
                </a:solidFill>
                <a:latin typeface="+mj-lt"/>
                <a:ea typeface="+mj-ea"/>
                <a:cs typeface="+mj-cs"/>
              </a:rPr>
            </a:br>
            <a:endParaRPr lang="en-US" sz="4800" kern="1200" dirty="0">
              <a:solidFill>
                <a:srgbClr val="FFFFFF"/>
              </a:solidFill>
              <a:latin typeface="+mj-lt"/>
              <a:ea typeface="+mj-ea"/>
              <a:cs typeface="+mj-cs"/>
            </a:endParaRPr>
          </a:p>
        </p:txBody>
      </p:sp>
      <p:pic>
        <p:nvPicPr>
          <p:cNvPr id="7" name="Picture 6" descr="Chart, bar chart&#10;&#10;Description automatically generated">
            <a:extLst>
              <a:ext uri="{FF2B5EF4-FFF2-40B4-BE49-F238E27FC236}">
                <a16:creationId xmlns:a16="http://schemas.microsoft.com/office/drawing/2014/main" id="{513E30B4-9993-9840-BB88-B3BD6B146A78}"/>
              </a:ext>
            </a:extLst>
          </p:cNvPr>
          <p:cNvPicPr>
            <a:picLocks noChangeAspect="1"/>
          </p:cNvPicPr>
          <p:nvPr/>
        </p:nvPicPr>
        <p:blipFill rotWithShape="1">
          <a:blip r:embed="rId2"/>
          <a:srcRect t="5918" r="-1" b="10321"/>
          <a:stretch/>
        </p:blipFill>
        <p:spPr>
          <a:xfrm>
            <a:off x="317635" y="299363"/>
            <a:ext cx="4160452" cy="3049204"/>
          </a:xfrm>
          <a:prstGeom prst="rect">
            <a:avLst/>
          </a:prstGeom>
        </p:spPr>
      </p:pic>
      <p:pic>
        <p:nvPicPr>
          <p:cNvPr id="13" name="Content Placeholder 4" descr="Table&#10;&#10;Description automatically generated">
            <a:extLst>
              <a:ext uri="{FF2B5EF4-FFF2-40B4-BE49-F238E27FC236}">
                <a16:creationId xmlns:a16="http://schemas.microsoft.com/office/drawing/2014/main" id="{E6CFAAC8-E285-9741-9B98-7C5FD12FE2FB}"/>
              </a:ext>
            </a:extLst>
          </p:cNvPr>
          <p:cNvPicPr>
            <a:picLocks noChangeAspect="1"/>
          </p:cNvPicPr>
          <p:nvPr/>
        </p:nvPicPr>
        <p:blipFill rotWithShape="1">
          <a:blip r:embed="rId3"/>
          <a:srcRect l="2173" r="6661" b="1"/>
          <a:stretch/>
        </p:blipFill>
        <p:spPr>
          <a:xfrm>
            <a:off x="4654296" y="299363"/>
            <a:ext cx="7217085" cy="3008188"/>
          </a:xfrm>
          <a:prstGeom prst="rect">
            <a:avLst/>
          </a:prstGeom>
        </p:spPr>
      </p:pic>
      <p:cxnSp>
        <p:nvCxnSpPr>
          <p:cNvPr id="20" name="Straight Connector 19">
            <a:extLst>
              <a:ext uri="{FF2B5EF4-FFF2-40B4-BE49-F238E27FC236}">
                <a16:creationId xmlns:a16="http://schemas.microsoft.com/office/drawing/2014/main" id="{ED28E597-4AF8-4D69-A9AB-A1EDC6156B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picture containing swimming, ocean floor&#10;&#10;Description automatically generated">
            <a:extLst>
              <a:ext uri="{FF2B5EF4-FFF2-40B4-BE49-F238E27FC236}">
                <a16:creationId xmlns:a16="http://schemas.microsoft.com/office/drawing/2014/main" id="{AD80E7C7-EB3A-2843-B2A5-7D29BBFF2583}"/>
              </a:ext>
            </a:extLst>
          </p:cNvPr>
          <p:cNvPicPr>
            <a:picLocks noGrp="1" noChangeAspect="1"/>
          </p:cNvPicPr>
          <p:nvPr>
            <p:ph idx="1"/>
          </p:nvPr>
        </p:nvPicPr>
        <p:blipFill rotWithShape="1">
          <a:blip r:embed="rId4"/>
          <a:srcRect l="14626" r="20428"/>
          <a:stretch/>
        </p:blipFill>
        <p:spPr>
          <a:xfrm>
            <a:off x="317635" y="3509433"/>
            <a:ext cx="4160452" cy="3026833"/>
          </a:xfrm>
          <a:prstGeom prst="rect">
            <a:avLst/>
          </a:prstGeom>
        </p:spPr>
      </p:pic>
    </p:spTree>
    <p:extLst>
      <p:ext uri="{BB962C8B-B14F-4D97-AF65-F5344CB8AC3E}">
        <p14:creationId xmlns:p14="http://schemas.microsoft.com/office/powerpoint/2010/main" val="3520110750"/>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6EE0B6E2-7CE8-4D86-87FC-4B58A7D8E7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Logo, company name&#10;&#10;Description automatically generated">
            <a:extLst>
              <a:ext uri="{FF2B5EF4-FFF2-40B4-BE49-F238E27FC236}">
                <a16:creationId xmlns:a16="http://schemas.microsoft.com/office/drawing/2014/main" id="{56891791-21DF-334B-87A4-0195089E5966}"/>
              </a:ext>
            </a:extLst>
          </p:cNvPr>
          <p:cNvPicPr>
            <a:picLocks noGrp="1" noChangeAspect="1"/>
          </p:cNvPicPr>
          <p:nvPr>
            <p:ph idx="1"/>
          </p:nvPr>
        </p:nvPicPr>
        <p:blipFill rotWithShape="1">
          <a:blip r:embed="rId2"/>
          <a:srcRect t="1970" r="1" b="1"/>
          <a:stretch/>
        </p:blipFill>
        <p:spPr>
          <a:xfrm>
            <a:off x="577637" y="424330"/>
            <a:ext cx="11036726" cy="5869478"/>
          </a:xfrm>
          <a:custGeom>
            <a:avLst/>
            <a:gdLst/>
            <a:ahLst/>
            <a:cxnLst/>
            <a:rect l="l" t="t" r="r" b="b"/>
            <a:pathLst>
              <a:path w="10630858" h="5869478">
                <a:moveTo>
                  <a:pt x="5791061" y="218"/>
                </a:moveTo>
                <a:cubicBezTo>
                  <a:pt x="5877327" y="-560"/>
                  <a:pt x="5971399" y="626"/>
                  <a:pt x="6073275" y="5793"/>
                </a:cubicBezTo>
                <a:cubicBezTo>
                  <a:pt x="6098744" y="7086"/>
                  <a:pt x="6121786" y="8165"/>
                  <a:pt x="6142651" y="9057"/>
                </a:cubicBezTo>
                <a:lnTo>
                  <a:pt x="6164185" y="9874"/>
                </a:lnTo>
                <a:lnTo>
                  <a:pt x="6258731" y="5793"/>
                </a:lnTo>
                <a:lnTo>
                  <a:pt x="6319194" y="2002"/>
                </a:lnTo>
                <a:lnTo>
                  <a:pt x="6413049" y="11772"/>
                </a:lnTo>
                <a:cubicBezTo>
                  <a:pt x="6592720" y="42783"/>
                  <a:pt x="6774188" y="66100"/>
                  <a:pt x="6956654" y="46745"/>
                </a:cubicBezTo>
                <a:cubicBezTo>
                  <a:pt x="7082424" y="33223"/>
                  <a:pt x="7207994" y="25294"/>
                  <a:pt x="7334364" y="25763"/>
                </a:cubicBezTo>
                <a:cubicBezTo>
                  <a:pt x="7624835" y="25763"/>
                  <a:pt x="7915502" y="28559"/>
                  <a:pt x="8205974" y="22730"/>
                </a:cubicBezTo>
                <a:cubicBezTo>
                  <a:pt x="8464499" y="17601"/>
                  <a:pt x="8722029" y="6412"/>
                  <a:pt x="8980756" y="34620"/>
                </a:cubicBezTo>
                <a:cubicBezTo>
                  <a:pt x="9362658" y="76124"/>
                  <a:pt x="9746556" y="62832"/>
                  <a:pt x="10129655" y="57937"/>
                </a:cubicBezTo>
                <a:lnTo>
                  <a:pt x="10163726" y="56766"/>
                </a:lnTo>
                <a:lnTo>
                  <a:pt x="10254950" y="73131"/>
                </a:lnTo>
                <a:lnTo>
                  <a:pt x="10311819" y="101928"/>
                </a:lnTo>
                <a:cubicBezTo>
                  <a:pt x="10479504" y="200737"/>
                  <a:pt x="10591476" y="367254"/>
                  <a:pt x="10625532" y="561669"/>
                </a:cubicBezTo>
                <a:lnTo>
                  <a:pt x="10626834" y="578090"/>
                </a:lnTo>
                <a:lnTo>
                  <a:pt x="10611964" y="734537"/>
                </a:lnTo>
                <a:cubicBezTo>
                  <a:pt x="10602387" y="823467"/>
                  <a:pt x="10587763" y="913306"/>
                  <a:pt x="10611964" y="1001326"/>
                </a:cubicBezTo>
                <a:cubicBezTo>
                  <a:pt x="10628543" y="1062669"/>
                  <a:pt x="10632231" y="1127783"/>
                  <a:pt x="10622705" y="1191154"/>
                </a:cubicBezTo>
                <a:cubicBezTo>
                  <a:pt x="10606645" y="1303627"/>
                  <a:pt x="10603293" y="1418084"/>
                  <a:pt x="10612740" y="1531572"/>
                </a:cubicBezTo>
                <a:cubicBezTo>
                  <a:pt x="10618978" y="1606398"/>
                  <a:pt x="10618020" y="1681815"/>
                  <a:pt x="10609893" y="1756397"/>
                </a:cubicBezTo>
                <a:cubicBezTo>
                  <a:pt x="10599152" y="1856690"/>
                  <a:pt x="10582457" y="1958800"/>
                  <a:pt x="10602776" y="2059394"/>
                </a:cubicBezTo>
                <a:cubicBezTo>
                  <a:pt x="10635130" y="2219226"/>
                  <a:pt x="10628659" y="2378906"/>
                  <a:pt x="10615717" y="2539949"/>
                </a:cubicBezTo>
                <a:cubicBezTo>
                  <a:pt x="10606011" y="2659785"/>
                  <a:pt x="10595269" y="2780984"/>
                  <a:pt x="10614682" y="2902183"/>
                </a:cubicBezTo>
                <a:cubicBezTo>
                  <a:pt x="10623029" y="2958418"/>
                  <a:pt x="10623029" y="3015928"/>
                  <a:pt x="10614682" y="3072165"/>
                </a:cubicBezTo>
                <a:cubicBezTo>
                  <a:pt x="10604587" y="3147914"/>
                  <a:pt x="10595010" y="3222907"/>
                  <a:pt x="10607952" y="3299413"/>
                </a:cubicBezTo>
                <a:cubicBezTo>
                  <a:pt x="10613646" y="3332743"/>
                  <a:pt x="10617917" y="3366376"/>
                  <a:pt x="10620894" y="3400009"/>
                </a:cubicBezTo>
                <a:cubicBezTo>
                  <a:pt x="10626822" y="3485877"/>
                  <a:pt x="10624699" y="3572233"/>
                  <a:pt x="10614553" y="3657556"/>
                </a:cubicBezTo>
                <a:cubicBezTo>
                  <a:pt x="10604846" y="3756637"/>
                  <a:pt x="10620635" y="3856323"/>
                  <a:pt x="10607694" y="3955100"/>
                </a:cubicBezTo>
                <a:cubicBezTo>
                  <a:pt x="10598504" y="4034653"/>
                  <a:pt x="10598155" y="4115265"/>
                  <a:pt x="10606658" y="4194923"/>
                </a:cubicBezTo>
                <a:cubicBezTo>
                  <a:pt x="10621954" y="4345512"/>
                  <a:pt x="10620998" y="4497755"/>
                  <a:pt x="10603811" y="4648057"/>
                </a:cubicBezTo>
                <a:cubicBezTo>
                  <a:pt x="10593198" y="4735775"/>
                  <a:pt x="10587116" y="4826067"/>
                  <a:pt x="10606140" y="4912119"/>
                </a:cubicBezTo>
                <a:cubicBezTo>
                  <a:pt x="10628530" y="5013245"/>
                  <a:pt x="10633189" y="5114446"/>
                  <a:pt x="10629921" y="5215515"/>
                </a:cubicBezTo>
                <a:lnTo>
                  <a:pt x="10625356" y="5273604"/>
                </a:lnTo>
                <a:lnTo>
                  <a:pt x="10624284" y="5284086"/>
                </a:lnTo>
                <a:cubicBezTo>
                  <a:pt x="10601148" y="5404993"/>
                  <a:pt x="10545219" y="5529874"/>
                  <a:pt x="10458692" y="5632218"/>
                </a:cubicBezTo>
                <a:lnTo>
                  <a:pt x="10418904" y="5670857"/>
                </a:lnTo>
                <a:lnTo>
                  <a:pt x="10417064" y="5673484"/>
                </a:lnTo>
                <a:cubicBezTo>
                  <a:pt x="10307992" y="5802550"/>
                  <a:pt x="10158402" y="5877799"/>
                  <a:pt x="9954609" y="5858572"/>
                </a:cubicBezTo>
                <a:cubicBezTo>
                  <a:pt x="9860355" y="5870096"/>
                  <a:pt x="9750551" y="5855439"/>
                  <a:pt x="9657171" y="5854061"/>
                </a:cubicBezTo>
                <a:lnTo>
                  <a:pt x="9612467" y="5856387"/>
                </a:lnTo>
                <a:lnTo>
                  <a:pt x="9279984" y="5838331"/>
                </a:lnTo>
                <a:cubicBezTo>
                  <a:pt x="9153141" y="5834280"/>
                  <a:pt x="9026273" y="5834164"/>
                  <a:pt x="8899305" y="5841275"/>
                </a:cubicBezTo>
                <a:cubicBezTo>
                  <a:pt x="8761407" y="5850940"/>
                  <a:pt x="8623304" y="5854733"/>
                  <a:pt x="8485266" y="5852671"/>
                </a:cubicBezTo>
                <a:lnTo>
                  <a:pt x="8314842" y="5842884"/>
                </a:lnTo>
                <a:lnTo>
                  <a:pt x="8193631" y="5825368"/>
                </a:lnTo>
                <a:lnTo>
                  <a:pt x="8029897" y="5818284"/>
                </a:lnTo>
                <a:lnTo>
                  <a:pt x="8028296" y="5817260"/>
                </a:lnTo>
                <a:lnTo>
                  <a:pt x="8008332" y="5817260"/>
                </a:lnTo>
                <a:lnTo>
                  <a:pt x="8006732" y="5818114"/>
                </a:lnTo>
                <a:lnTo>
                  <a:pt x="7839115" y="5825368"/>
                </a:lnTo>
                <a:lnTo>
                  <a:pt x="7801585" y="5830791"/>
                </a:lnTo>
                <a:lnTo>
                  <a:pt x="7734233" y="5834980"/>
                </a:lnTo>
                <a:lnTo>
                  <a:pt x="7482820" y="5855530"/>
                </a:lnTo>
                <a:lnTo>
                  <a:pt x="7445741" y="5854102"/>
                </a:lnTo>
                <a:lnTo>
                  <a:pt x="7403701" y="5858035"/>
                </a:lnTo>
                <a:lnTo>
                  <a:pt x="7155292" y="5854564"/>
                </a:lnTo>
                <a:cubicBezTo>
                  <a:pt x="6874805" y="5835913"/>
                  <a:pt x="6593917" y="5824488"/>
                  <a:pt x="6312830" y="5849900"/>
                </a:cubicBezTo>
                <a:lnTo>
                  <a:pt x="6232577" y="5855788"/>
                </a:lnTo>
                <a:lnTo>
                  <a:pt x="6231985" y="5855764"/>
                </a:lnTo>
                <a:lnTo>
                  <a:pt x="6166003" y="5858572"/>
                </a:lnTo>
                <a:cubicBezTo>
                  <a:pt x="6100624" y="5861901"/>
                  <a:pt x="6043822" y="5864887"/>
                  <a:pt x="5993271" y="5866513"/>
                </a:cubicBezTo>
                <a:lnTo>
                  <a:pt x="5925657" y="5866398"/>
                </a:lnTo>
                <a:lnTo>
                  <a:pt x="5833706" y="5859695"/>
                </a:lnTo>
                <a:cubicBezTo>
                  <a:pt x="5697214" y="5841788"/>
                  <a:pt x="5559607" y="5838897"/>
                  <a:pt x="5422657" y="5851067"/>
                </a:cubicBezTo>
                <a:lnTo>
                  <a:pt x="5250035" y="5858044"/>
                </a:lnTo>
                <a:lnTo>
                  <a:pt x="5151093" y="5858278"/>
                </a:lnTo>
                <a:lnTo>
                  <a:pt x="4972680" y="5851067"/>
                </a:lnTo>
                <a:cubicBezTo>
                  <a:pt x="4829141" y="5841741"/>
                  <a:pt x="4685204" y="5826120"/>
                  <a:pt x="4542066" y="5842905"/>
                </a:cubicBezTo>
                <a:cubicBezTo>
                  <a:pt x="4491758" y="5848734"/>
                  <a:pt x="4441488" y="5852626"/>
                  <a:pt x="4391242" y="5854962"/>
                </a:cubicBezTo>
                <a:lnTo>
                  <a:pt x="4246482" y="5857576"/>
                </a:lnTo>
                <a:lnTo>
                  <a:pt x="4221030" y="5856572"/>
                </a:lnTo>
                <a:lnTo>
                  <a:pt x="4218005" y="5856681"/>
                </a:lnTo>
                <a:lnTo>
                  <a:pt x="3939367" y="5844305"/>
                </a:lnTo>
                <a:cubicBezTo>
                  <a:pt x="3773470" y="5832648"/>
                  <a:pt x="3606974" y="5815626"/>
                  <a:pt x="3441875" y="5843140"/>
                </a:cubicBezTo>
                <a:cubicBezTo>
                  <a:pt x="3386806" y="5851400"/>
                  <a:pt x="3331601" y="5858126"/>
                  <a:pt x="3276306" y="5863318"/>
                </a:cubicBezTo>
                <a:lnTo>
                  <a:pt x="3225006" y="5866706"/>
                </a:lnTo>
                <a:lnTo>
                  <a:pt x="3194056" y="5866407"/>
                </a:lnTo>
                <a:lnTo>
                  <a:pt x="3082891" y="5863061"/>
                </a:lnTo>
                <a:lnTo>
                  <a:pt x="3013959" y="5869302"/>
                </a:lnTo>
                <a:cubicBezTo>
                  <a:pt x="2910698" y="5871464"/>
                  <a:pt x="2845426" y="5852913"/>
                  <a:pt x="2748311" y="5858572"/>
                </a:cubicBezTo>
                <a:cubicBezTo>
                  <a:pt x="2736171" y="5859279"/>
                  <a:pt x="2721419" y="5860082"/>
                  <a:pt x="2704411" y="5860936"/>
                </a:cubicBezTo>
                <a:lnTo>
                  <a:pt x="2650475" y="5863440"/>
                </a:lnTo>
                <a:lnTo>
                  <a:pt x="2436349" y="5854816"/>
                </a:lnTo>
                <a:cubicBezTo>
                  <a:pt x="2095150" y="5845165"/>
                  <a:pt x="1753811" y="5845122"/>
                  <a:pt x="1412584" y="5830782"/>
                </a:cubicBezTo>
                <a:cubicBezTo>
                  <a:pt x="1262458" y="5824256"/>
                  <a:pt x="1113131" y="5859227"/>
                  <a:pt x="963404" y="5861093"/>
                </a:cubicBezTo>
                <a:cubicBezTo>
                  <a:pt x="896140" y="5861967"/>
                  <a:pt x="828812" y="5861342"/>
                  <a:pt x="761431" y="5859896"/>
                </a:cubicBezTo>
                <a:lnTo>
                  <a:pt x="637698" y="5856158"/>
                </a:lnTo>
                <a:lnTo>
                  <a:pt x="592997" y="5853711"/>
                </a:lnTo>
                <a:cubicBezTo>
                  <a:pt x="391136" y="5830428"/>
                  <a:pt x="227663" y="5724844"/>
                  <a:pt x="123577" y="5564333"/>
                </a:cubicBezTo>
                <a:lnTo>
                  <a:pt x="99502" y="5518240"/>
                </a:lnTo>
                <a:lnTo>
                  <a:pt x="95609" y="5512764"/>
                </a:lnTo>
                <a:lnTo>
                  <a:pt x="86221" y="5492812"/>
                </a:lnTo>
                <a:lnTo>
                  <a:pt x="61763" y="5445986"/>
                </a:lnTo>
                <a:lnTo>
                  <a:pt x="56991" y="5430695"/>
                </a:lnTo>
                <a:lnTo>
                  <a:pt x="41922" y="5398673"/>
                </a:lnTo>
                <a:lnTo>
                  <a:pt x="25760" y="5339273"/>
                </a:lnTo>
                <a:lnTo>
                  <a:pt x="16811" y="5271956"/>
                </a:lnTo>
                <a:cubicBezTo>
                  <a:pt x="9305" y="5238090"/>
                  <a:pt x="4710" y="5203585"/>
                  <a:pt x="3092" y="5168860"/>
                </a:cubicBezTo>
                <a:cubicBezTo>
                  <a:pt x="-7132" y="5042101"/>
                  <a:pt x="10081" y="4917108"/>
                  <a:pt x="24446" y="4791844"/>
                </a:cubicBezTo>
                <a:cubicBezTo>
                  <a:pt x="34023" y="4712006"/>
                  <a:pt x="48647" y="4631352"/>
                  <a:pt x="24446" y="4552331"/>
                </a:cubicBezTo>
                <a:cubicBezTo>
                  <a:pt x="7867" y="4497261"/>
                  <a:pt x="4180" y="4438805"/>
                  <a:pt x="13705" y="4381912"/>
                </a:cubicBezTo>
                <a:cubicBezTo>
                  <a:pt x="29766" y="4280940"/>
                  <a:pt x="33117" y="4178184"/>
                  <a:pt x="23670" y="4076300"/>
                </a:cubicBezTo>
                <a:cubicBezTo>
                  <a:pt x="17432" y="4009125"/>
                  <a:pt x="18390" y="3941419"/>
                  <a:pt x="26517" y="3874462"/>
                </a:cubicBezTo>
                <a:cubicBezTo>
                  <a:pt x="37258" y="3784423"/>
                  <a:pt x="53954" y="3692752"/>
                  <a:pt x="33635" y="3602444"/>
                </a:cubicBezTo>
                <a:cubicBezTo>
                  <a:pt x="1280" y="3458954"/>
                  <a:pt x="7751" y="3315599"/>
                  <a:pt x="20694" y="3171022"/>
                </a:cubicBezTo>
                <a:cubicBezTo>
                  <a:pt x="30400" y="3063439"/>
                  <a:pt x="41141" y="2954632"/>
                  <a:pt x="21728" y="2845824"/>
                </a:cubicBezTo>
                <a:cubicBezTo>
                  <a:pt x="13381" y="2795337"/>
                  <a:pt x="13381" y="2743709"/>
                  <a:pt x="21728" y="2693221"/>
                </a:cubicBezTo>
                <a:cubicBezTo>
                  <a:pt x="31823" y="2625218"/>
                  <a:pt x="41400" y="2557892"/>
                  <a:pt x="28458" y="2489208"/>
                </a:cubicBezTo>
                <a:cubicBezTo>
                  <a:pt x="22764" y="2459285"/>
                  <a:pt x="18493" y="2429092"/>
                  <a:pt x="15516" y="2398898"/>
                </a:cubicBezTo>
                <a:cubicBezTo>
                  <a:pt x="9589" y="2321809"/>
                  <a:pt x="11711" y="2244283"/>
                  <a:pt x="21857" y="2167683"/>
                </a:cubicBezTo>
                <a:cubicBezTo>
                  <a:pt x="31564" y="2078733"/>
                  <a:pt x="15776" y="1989238"/>
                  <a:pt x="28717" y="1900560"/>
                </a:cubicBezTo>
                <a:cubicBezTo>
                  <a:pt x="37907" y="1829142"/>
                  <a:pt x="38255" y="1756772"/>
                  <a:pt x="29752" y="1685258"/>
                </a:cubicBezTo>
                <a:cubicBezTo>
                  <a:pt x="14456" y="1550065"/>
                  <a:pt x="15412" y="1413389"/>
                  <a:pt x="32599" y="1278454"/>
                </a:cubicBezTo>
                <a:cubicBezTo>
                  <a:pt x="43212" y="1199704"/>
                  <a:pt x="49294" y="1118644"/>
                  <a:pt x="30270" y="1041390"/>
                </a:cubicBezTo>
                <a:cubicBezTo>
                  <a:pt x="-14509" y="859818"/>
                  <a:pt x="11634" y="677973"/>
                  <a:pt x="30270" y="497354"/>
                </a:cubicBezTo>
                <a:lnTo>
                  <a:pt x="31725" y="472895"/>
                </a:lnTo>
                <a:lnTo>
                  <a:pt x="43781" y="427827"/>
                </a:lnTo>
                <a:lnTo>
                  <a:pt x="50994" y="413476"/>
                </a:lnTo>
                <a:lnTo>
                  <a:pt x="58372" y="387895"/>
                </a:lnTo>
                <a:cubicBezTo>
                  <a:pt x="111660" y="254431"/>
                  <a:pt x="198390" y="154469"/>
                  <a:pt x="306361" y="90092"/>
                </a:cubicBezTo>
                <a:lnTo>
                  <a:pt x="343340" y="71955"/>
                </a:lnTo>
                <a:lnTo>
                  <a:pt x="451947" y="55771"/>
                </a:lnTo>
                <a:lnTo>
                  <a:pt x="480681" y="50638"/>
                </a:lnTo>
                <a:lnTo>
                  <a:pt x="500476" y="51097"/>
                </a:lnTo>
                <a:cubicBezTo>
                  <a:pt x="614729" y="49684"/>
                  <a:pt x="728933" y="43772"/>
                  <a:pt x="843024" y="32056"/>
                </a:cubicBezTo>
                <a:cubicBezTo>
                  <a:pt x="1123212" y="7156"/>
                  <a:pt x="1404499" y="3566"/>
                  <a:pt x="1685086" y="21332"/>
                </a:cubicBezTo>
                <a:cubicBezTo>
                  <a:pt x="1938623" y="33688"/>
                  <a:pt x="2191759" y="64000"/>
                  <a:pt x="2445896" y="38121"/>
                </a:cubicBezTo>
                <a:cubicBezTo>
                  <a:pt x="2489616" y="33690"/>
                  <a:pt x="2532937" y="26111"/>
                  <a:pt x="2576333" y="19030"/>
                </a:cubicBezTo>
                <a:lnTo>
                  <a:pt x="2696353" y="4251"/>
                </a:lnTo>
                <a:lnTo>
                  <a:pt x="2745536" y="5232"/>
                </a:lnTo>
                <a:cubicBezTo>
                  <a:pt x="2818993" y="6452"/>
                  <a:pt x="2887864" y="7004"/>
                  <a:pt x="2947014" y="5793"/>
                </a:cubicBezTo>
                <a:cubicBezTo>
                  <a:pt x="3006163" y="4584"/>
                  <a:pt x="3060036" y="3178"/>
                  <a:pt x="3110399" y="1949"/>
                </a:cubicBezTo>
                <a:lnTo>
                  <a:pt x="3199002" y="221"/>
                </a:lnTo>
                <a:lnTo>
                  <a:pt x="3325015" y="3583"/>
                </a:lnTo>
                <a:cubicBezTo>
                  <a:pt x="3530714" y="12997"/>
                  <a:pt x="3736239" y="28910"/>
                  <a:pt x="3941762" y="43248"/>
                </a:cubicBezTo>
                <a:cubicBezTo>
                  <a:pt x="4091489" y="53739"/>
                  <a:pt x="4241215" y="66563"/>
                  <a:pt x="4390942" y="37886"/>
                </a:cubicBezTo>
                <a:cubicBezTo>
                  <a:pt x="4517292" y="15154"/>
                  <a:pt x="4645537" y="10467"/>
                  <a:pt x="4772844" y="23896"/>
                </a:cubicBezTo>
                <a:cubicBezTo>
                  <a:pt x="4885597" y="37327"/>
                  <a:pt x="4999052" y="40520"/>
                  <a:pt x="5112224" y="33456"/>
                </a:cubicBezTo>
                <a:lnTo>
                  <a:pt x="5477482" y="6922"/>
                </a:lnTo>
                <a:lnTo>
                  <a:pt x="5517883" y="7607"/>
                </a:lnTo>
                <a:lnTo>
                  <a:pt x="5555683" y="6426"/>
                </a:lnTo>
                <a:cubicBezTo>
                  <a:pt x="5626335" y="3737"/>
                  <a:pt x="5704795" y="995"/>
                  <a:pt x="5791061" y="218"/>
                </a:cubicBezTo>
                <a:close/>
              </a:path>
            </a:pathLst>
          </a:custGeom>
        </p:spPr>
      </p:pic>
    </p:spTree>
    <p:extLst>
      <p:ext uri="{BB962C8B-B14F-4D97-AF65-F5344CB8AC3E}">
        <p14:creationId xmlns:p14="http://schemas.microsoft.com/office/powerpoint/2010/main" val="87074453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B6AF3-DD48-CA46-865E-C585F5307247}"/>
              </a:ext>
            </a:extLst>
          </p:cNvPr>
          <p:cNvSpPr>
            <a:spLocks noGrp="1"/>
          </p:cNvSpPr>
          <p:nvPr>
            <p:ph type="title"/>
          </p:nvPr>
        </p:nvSpPr>
        <p:spPr/>
        <p:txBody>
          <a:bodyPr/>
          <a:lstStyle/>
          <a:p>
            <a:r>
              <a:rPr lang="en-US" dirty="0"/>
              <a:t>Republican states vs. Democratic States</a:t>
            </a:r>
          </a:p>
        </p:txBody>
      </p:sp>
      <p:pic>
        <p:nvPicPr>
          <p:cNvPr id="5" name="Content Placeholder 4" descr="Chart&#10;&#10;Description automatically generated">
            <a:extLst>
              <a:ext uri="{FF2B5EF4-FFF2-40B4-BE49-F238E27FC236}">
                <a16:creationId xmlns:a16="http://schemas.microsoft.com/office/drawing/2014/main" id="{37ACF275-C8C7-CF45-8586-BE9AA6128833}"/>
              </a:ext>
            </a:extLst>
          </p:cNvPr>
          <p:cNvPicPr>
            <a:picLocks noGrp="1" noChangeAspect="1"/>
          </p:cNvPicPr>
          <p:nvPr>
            <p:ph idx="1"/>
          </p:nvPr>
        </p:nvPicPr>
        <p:blipFill>
          <a:blip r:embed="rId2"/>
          <a:stretch>
            <a:fillRect/>
          </a:stretch>
        </p:blipFill>
        <p:spPr>
          <a:xfrm>
            <a:off x="838200" y="3625900"/>
            <a:ext cx="10515600" cy="2076004"/>
          </a:xfrm>
        </p:spPr>
      </p:pic>
      <p:pic>
        <p:nvPicPr>
          <p:cNvPr id="7" name="Picture 6" descr="A picture containing close&#10;&#10;Description automatically generated">
            <a:extLst>
              <a:ext uri="{FF2B5EF4-FFF2-40B4-BE49-F238E27FC236}">
                <a16:creationId xmlns:a16="http://schemas.microsoft.com/office/drawing/2014/main" id="{4A4940D3-B4C8-8545-A6BC-58009F8A6ACC}"/>
              </a:ext>
            </a:extLst>
          </p:cNvPr>
          <p:cNvPicPr>
            <a:picLocks noChangeAspect="1"/>
          </p:cNvPicPr>
          <p:nvPr/>
        </p:nvPicPr>
        <p:blipFill>
          <a:blip r:embed="rId3"/>
          <a:stretch>
            <a:fillRect/>
          </a:stretch>
        </p:blipFill>
        <p:spPr>
          <a:xfrm>
            <a:off x="3978965" y="1295400"/>
            <a:ext cx="3810000" cy="2133600"/>
          </a:xfrm>
          <a:prstGeom prst="rect">
            <a:avLst/>
          </a:prstGeom>
        </p:spPr>
      </p:pic>
    </p:spTree>
    <p:extLst>
      <p:ext uri="{BB962C8B-B14F-4D97-AF65-F5344CB8AC3E}">
        <p14:creationId xmlns:p14="http://schemas.microsoft.com/office/powerpoint/2010/main" val="28946675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F2B5B-FD6E-D740-99C6-71C20A5C8861}"/>
              </a:ext>
            </a:extLst>
          </p:cNvPr>
          <p:cNvSpPr>
            <a:spLocks noGrp="1"/>
          </p:cNvSpPr>
          <p:nvPr>
            <p:ph type="title"/>
          </p:nvPr>
        </p:nvSpPr>
        <p:spPr>
          <a:xfrm>
            <a:off x="7747680" y="365125"/>
            <a:ext cx="3952071" cy="5530319"/>
          </a:xfrm>
          <a:prstGeom prst="ellipse">
            <a:avLst/>
          </a:prstGeom>
        </p:spPr>
        <p:txBody>
          <a:bodyPr vert="horz" lIns="91440" tIns="45720" rIns="91440" bIns="45720" rtlCol="0" anchor="ctr">
            <a:normAutofit fontScale="90000"/>
          </a:bodyPr>
          <a:lstStyle/>
          <a:p>
            <a:r>
              <a:rPr lang="en-US" sz="2900" b="1" dirty="0"/>
              <a:t>The data provided  with different parameter. The answer was unclear because the data was changing so fast. </a:t>
            </a:r>
            <a:r>
              <a:rPr lang="en-US" sz="3200" b="1" dirty="0"/>
              <a:t>The Data was Inconclusive in some respects. Could AI with BI best describe Covid-19 better in the future?</a:t>
            </a:r>
            <a:endParaRPr lang="en-US" sz="2900" b="1" dirty="0"/>
          </a:p>
        </p:txBody>
      </p:sp>
      <p:pic>
        <p:nvPicPr>
          <p:cNvPr id="5" name="Content Placeholder 4" descr="A picture containing text, sign, sky, outdoor&#10;&#10;Description automatically generated">
            <a:extLst>
              <a:ext uri="{FF2B5EF4-FFF2-40B4-BE49-F238E27FC236}">
                <a16:creationId xmlns:a16="http://schemas.microsoft.com/office/drawing/2014/main" id="{2B224E82-0CBE-064F-8449-99AAE60868A7}"/>
              </a:ext>
            </a:extLst>
          </p:cNvPr>
          <p:cNvPicPr>
            <a:picLocks noGrp="1" noChangeAspect="1"/>
          </p:cNvPicPr>
          <p:nvPr>
            <p:ph idx="1"/>
          </p:nvPr>
        </p:nvPicPr>
        <p:blipFill rotWithShape="1">
          <a:blip r:embed="rId2"/>
          <a:srcRect l="13986" r="16045" b="-1"/>
          <a:stretch/>
        </p:blipFill>
        <p:spPr>
          <a:xfrm>
            <a:off x="20" y="10"/>
            <a:ext cx="7188573" cy="6857990"/>
          </a:xfrm>
          <a:prstGeom prst="rect">
            <a:avLst/>
          </a:prstGeom>
        </p:spPr>
      </p:pic>
    </p:spTree>
    <p:extLst>
      <p:ext uri="{BB962C8B-B14F-4D97-AF65-F5344CB8AC3E}">
        <p14:creationId xmlns:p14="http://schemas.microsoft.com/office/powerpoint/2010/main" val="251175454"/>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invertebrate, jellyfish, coelenterate, hydrozoan&#10;&#10;Description automatically generated">
            <a:extLst>
              <a:ext uri="{FF2B5EF4-FFF2-40B4-BE49-F238E27FC236}">
                <a16:creationId xmlns:a16="http://schemas.microsoft.com/office/drawing/2014/main" id="{D30B917F-7E72-694E-8B8F-6E510E903E26}"/>
              </a:ext>
            </a:extLst>
          </p:cNvPr>
          <p:cNvPicPr>
            <a:picLocks noGrp="1" noChangeAspect="1"/>
          </p:cNvPicPr>
          <p:nvPr>
            <p:ph idx="1"/>
          </p:nvPr>
        </p:nvPicPr>
        <p:blipFill rotWithShape="1">
          <a:blip r:embed="rId3"/>
          <a:srcRect t="7557" b="8173"/>
          <a:stretch/>
        </p:blipFill>
        <p:spPr>
          <a:xfrm>
            <a:off x="2" y="10"/>
            <a:ext cx="12191997"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94F1839C-957C-CA45-AAE4-188E68905465}"/>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Q &amp; A</a:t>
            </a:r>
            <a:endParaRPr lang="en-US" sz="4000" dirty="0"/>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281710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427CF-A6F4-D848-B9DA-5873CB9DEBC0}"/>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73873A4E-7FC6-D644-8042-24E73B780603}"/>
              </a:ext>
            </a:extLst>
          </p:cNvPr>
          <p:cNvSpPr>
            <a:spLocks noGrp="1"/>
          </p:cNvSpPr>
          <p:nvPr>
            <p:ph idx="1"/>
          </p:nvPr>
        </p:nvSpPr>
        <p:spPr/>
        <p:txBody>
          <a:bodyPr/>
          <a:lstStyle/>
          <a:p>
            <a:r>
              <a:rPr lang="en-US" dirty="0">
                <a:hlinkClick r:id="rId2"/>
              </a:rPr>
              <a:t>https://www.kaggle.com/muonneutrino/us-census-demographic-data/activity</a:t>
            </a:r>
            <a:endParaRPr lang="en-US" dirty="0"/>
          </a:p>
          <a:p>
            <a:r>
              <a:rPr lang="en-US" dirty="0">
                <a:hlinkClick r:id="rId3"/>
              </a:rPr>
              <a:t>https://healthdata.gov/dataset/provisional-death-counts-coronavirus-disease-covid-19</a:t>
            </a:r>
            <a:endParaRPr lang="en-US" dirty="0"/>
          </a:p>
          <a:p>
            <a:r>
              <a:rPr lang="en-US" dirty="0">
                <a:hlinkClick r:id="rId4"/>
              </a:rPr>
              <a:t>https://www.ahrq.gov/data/infographics/state-compare-text.html</a:t>
            </a:r>
            <a:endParaRPr lang="en-US" dirty="0"/>
          </a:p>
          <a:p>
            <a:endParaRPr lang="en-US" dirty="0"/>
          </a:p>
        </p:txBody>
      </p:sp>
    </p:spTree>
    <p:extLst>
      <p:ext uri="{BB962C8B-B14F-4D97-AF65-F5344CB8AC3E}">
        <p14:creationId xmlns:p14="http://schemas.microsoft.com/office/powerpoint/2010/main" val="314806078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lide2" descr="Sheet 8">
            <a:extLst>
              <a:ext uri="{FF2B5EF4-FFF2-40B4-BE49-F238E27FC236}">
                <a16:creationId xmlns:a16="http://schemas.microsoft.com/office/drawing/2014/main" id="{649C992C-8736-594A-B8D8-4C55FE415F8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8351"/>
          <a:stretch/>
        </p:blipFill>
        <p:spPr>
          <a:xfrm>
            <a:off x="321734" y="557189"/>
            <a:ext cx="4276956" cy="5743616"/>
          </a:xfrm>
          <a:prstGeom prst="rect">
            <a:avLst/>
          </a:prstGeom>
        </p:spPr>
      </p:pic>
      <p:pic>
        <p:nvPicPr>
          <p:cNvPr id="6" name="Picture 5" descr="A picture containing tree, coelenterate, swimming, colorful&#10;&#10;Description automatically generated">
            <a:extLst>
              <a:ext uri="{FF2B5EF4-FFF2-40B4-BE49-F238E27FC236}">
                <a16:creationId xmlns:a16="http://schemas.microsoft.com/office/drawing/2014/main" id="{C895EF7B-9C4B-424D-8F30-C628FEEAA4DC}"/>
              </a:ext>
            </a:extLst>
          </p:cNvPr>
          <p:cNvPicPr>
            <a:picLocks noChangeAspect="1"/>
          </p:cNvPicPr>
          <p:nvPr/>
        </p:nvPicPr>
        <p:blipFill rotWithShape="1">
          <a:blip r:embed="rId3"/>
          <a:srcRect l="5308" r="32903"/>
          <a:stretch/>
        </p:blipFill>
        <p:spPr>
          <a:xfrm>
            <a:off x="4772525" y="557189"/>
            <a:ext cx="7097742" cy="5743616"/>
          </a:xfrm>
          <a:prstGeom prst="rect">
            <a:avLst/>
          </a:prstGeom>
        </p:spPr>
      </p:pic>
    </p:spTree>
    <p:extLst>
      <p:ext uri="{BB962C8B-B14F-4D97-AF65-F5344CB8AC3E}">
        <p14:creationId xmlns:p14="http://schemas.microsoft.com/office/powerpoint/2010/main" val="955357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D6A2D648-A4B4-41BB-B5AC-1C78FFD05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ree, coelenterate, swimming, colorful&#10;&#10;Description automatically generated">
            <a:extLst>
              <a:ext uri="{FF2B5EF4-FFF2-40B4-BE49-F238E27FC236}">
                <a16:creationId xmlns:a16="http://schemas.microsoft.com/office/drawing/2014/main" id="{7EB1A091-791D-B84C-B6C6-ADDD8D241B2D}"/>
              </a:ext>
            </a:extLst>
          </p:cNvPr>
          <p:cNvPicPr>
            <a:picLocks noChangeAspect="1"/>
          </p:cNvPicPr>
          <p:nvPr/>
        </p:nvPicPr>
        <p:blipFill rotWithShape="1">
          <a:blip r:embed="rId3"/>
          <a:srcRect l="5285" r="32881" b="1"/>
          <a:stretch/>
        </p:blipFill>
        <p:spPr>
          <a:xfrm>
            <a:off x="4231215" y="10"/>
            <a:ext cx="7960785" cy="6437136"/>
          </a:xfrm>
          <a:custGeom>
            <a:avLst/>
            <a:gdLst/>
            <a:ahLst/>
            <a:cxnLst/>
            <a:rect l="l" t="t" r="r" b="b"/>
            <a:pathLst>
              <a:path w="7960785" h="6437146">
                <a:moveTo>
                  <a:pt x="3944493" y="3980202"/>
                </a:moveTo>
                <a:cubicBezTo>
                  <a:pt x="3944493" y="3980202"/>
                  <a:pt x="3944493" y="3980202"/>
                  <a:pt x="5117486" y="3980944"/>
                </a:cubicBezTo>
                <a:cubicBezTo>
                  <a:pt x="5193569" y="3981041"/>
                  <a:pt x="5262972" y="4020215"/>
                  <a:pt x="5301098" y="4086251"/>
                </a:cubicBezTo>
                <a:cubicBezTo>
                  <a:pt x="5301098" y="4086251"/>
                  <a:pt x="5301098" y="4086251"/>
                  <a:pt x="5889509" y="5105408"/>
                </a:cubicBezTo>
                <a:cubicBezTo>
                  <a:pt x="5926364" y="5169243"/>
                  <a:pt x="5926858" y="5251135"/>
                  <a:pt x="5887630" y="5314873"/>
                </a:cubicBezTo>
                <a:cubicBezTo>
                  <a:pt x="5887630" y="5314873"/>
                  <a:pt x="5887630" y="5314873"/>
                  <a:pt x="5303047" y="6333287"/>
                </a:cubicBezTo>
                <a:cubicBezTo>
                  <a:pt x="5267284" y="6397959"/>
                  <a:pt x="5197106" y="6438477"/>
                  <a:pt x="5123215" y="6437113"/>
                </a:cubicBezTo>
                <a:cubicBezTo>
                  <a:pt x="5123215" y="6437113"/>
                  <a:pt x="5123215" y="6437113"/>
                  <a:pt x="3948952" y="6434170"/>
                </a:cubicBezTo>
                <a:cubicBezTo>
                  <a:pt x="3874139" y="6436273"/>
                  <a:pt x="3803467" y="6394898"/>
                  <a:pt x="3766612" y="6331063"/>
                </a:cubicBezTo>
                <a:cubicBezTo>
                  <a:pt x="3766612" y="6331063"/>
                  <a:pt x="3766612" y="6331063"/>
                  <a:pt x="3178202" y="5311907"/>
                </a:cubicBezTo>
                <a:cubicBezTo>
                  <a:pt x="3140076" y="5245870"/>
                  <a:pt x="3140850" y="5166180"/>
                  <a:pt x="3178808" y="5100241"/>
                </a:cubicBezTo>
                <a:cubicBezTo>
                  <a:pt x="3178808" y="5100241"/>
                  <a:pt x="3178808" y="5100241"/>
                  <a:pt x="3764660" y="4084028"/>
                </a:cubicBezTo>
                <a:cubicBezTo>
                  <a:pt x="3800424" y="4019355"/>
                  <a:pt x="3870604" y="3978838"/>
                  <a:pt x="3944493" y="3980202"/>
                </a:cubicBezTo>
                <a:close/>
                <a:moveTo>
                  <a:pt x="5699720" y="3489582"/>
                </a:moveTo>
                <a:cubicBezTo>
                  <a:pt x="5699720" y="3489582"/>
                  <a:pt x="5699720" y="3489582"/>
                  <a:pt x="6163751" y="3489876"/>
                </a:cubicBezTo>
                <a:cubicBezTo>
                  <a:pt x="6193849" y="3489915"/>
                  <a:pt x="6221305" y="3505412"/>
                  <a:pt x="6236387" y="3531535"/>
                </a:cubicBezTo>
                <a:cubicBezTo>
                  <a:pt x="6236387" y="3531535"/>
                  <a:pt x="6236387" y="3531535"/>
                  <a:pt x="6469160" y="3934709"/>
                </a:cubicBezTo>
                <a:cubicBezTo>
                  <a:pt x="6483740" y="3959962"/>
                  <a:pt x="6483935" y="3992359"/>
                  <a:pt x="6468416" y="4017573"/>
                </a:cubicBezTo>
                <a:cubicBezTo>
                  <a:pt x="6468416" y="4017573"/>
                  <a:pt x="6468416" y="4017573"/>
                  <a:pt x="6237158" y="4420453"/>
                </a:cubicBezTo>
                <a:cubicBezTo>
                  <a:pt x="6223010" y="4446037"/>
                  <a:pt x="6195248" y="4462066"/>
                  <a:pt x="6166018" y="4461526"/>
                </a:cubicBezTo>
                <a:cubicBezTo>
                  <a:pt x="6166018" y="4461526"/>
                  <a:pt x="6166018" y="4461526"/>
                  <a:pt x="5701483" y="4460362"/>
                </a:cubicBezTo>
                <a:cubicBezTo>
                  <a:pt x="5671888" y="4461195"/>
                  <a:pt x="5643930" y="4444826"/>
                  <a:pt x="5629350" y="4419573"/>
                </a:cubicBezTo>
                <a:cubicBezTo>
                  <a:pt x="5629350" y="4419573"/>
                  <a:pt x="5629350" y="4419573"/>
                  <a:pt x="5396578" y="4016399"/>
                </a:cubicBezTo>
                <a:cubicBezTo>
                  <a:pt x="5381495" y="3990276"/>
                  <a:pt x="5381802" y="3958751"/>
                  <a:pt x="5396817" y="3932665"/>
                </a:cubicBezTo>
                <a:cubicBezTo>
                  <a:pt x="5396817" y="3932665"/>
                  <a:pt x="5396817" y="3932665"/>
                  <a:pt x="5628579" y="3530655"/>
                </a:cubicBezTo>
                <a:cubicBezTo>
                  <a:pt x="5642727" y="3505071"/>
                  <a:pt x="5670489" y="3489043"/>
                  <a:pt x="5699720" y="3489582"/>
                </a:cubicBezTo>
                <a:close/>
                <a:moveTo>
                  <a:pt x="6388346" y="3258305"/>
                </a:moveTo>
                <a:cubicBezTo>
                  <a:pt x="6388346" y="3258305"/>
                  <a:pt x="6388346" y="3258305"/>
                  <a:pt x="6555837" y="3258411"/>
                </a:cubicBezTo>
                <a:cubicBezTo>
                  <a:pt x="6566700" y="3258425"/>
                  <a:pt x="6576611" y="3264018"/>
                  <a:pt x="6582055" y="3273448"/>
                </a:cubicBezTo>
                <a:cubicBezTo>
                  <a:pt x="6582055" y="3273448"/>
                  <a:pt x="6582055" y="3273448"/>
                  <a:pt x="6666073" y="3418972"/>
                </a:cubicBezTo>
                <a:cubicBezTo>
                  <a:pt x="6671336" y="3428087"/>
                  <a:pt x="6671406" y="3439780"/>
                  <a:pt x="6665805" y="3448882"/>
                </a:cubicBezTo>
                <a:cubicBezTo>
                  <a:pt x="6665805" y="3448882"/>
                  <a:pt x="6665805" y="3448882"/>
                  <a:pt x="6582333" y="3594300"/>
                </a:cubicBezTo>
                <a:cubicBezTo>
                  <a:pt x="6577226" y="3603534"/>
                  <a:pt x="6567205" y="3609320"/>
                  <a:pt x="6556655" y="3609125"/>
                </a:cubicBezTo>
                <a:cubicBezTo>
                  <a:pt x="6556655" y="3609125"/>
                  <a:pt x="6556655" y="3609125"/>
                  <a:pt x="6388983" y="3608705"/>
                </a:cubicBezTo>
                <a:cubicBezTo>
                  <a:pt x="6378300" y="3609004"/>
                  <a:pt x="6368209" y="3603097"/>
                  <a:pt x="6362947" y="3593982"/>
                </a:cubicBezTo>
                <a:cubicBezTo>
                  <a:pt x="6362947" y="3593982"/>
                  <a:pt x="6362947" y="3593982"/>
                  <a:pt x="6278928" y="3448458"/>
                </a:cubicBezTo>
                <a:cubicBezTo>
                  <a:pt x="6273484" y="3439028"/>
                  <a:pt x="6273595" y="3427649"/>
                  <a:pt x="6279015" y="3418234"/>
                </a:cubicBezTo>
                <a:cubicBezTo>
                  <a:pt x="6279015" y="3418234"/>
                  <a:pt x="6279015" y="3418234"/>
                  <a:pt x="6362668" y="3273130"/>
                </a:cubicBezTo>
                <a:cubicBezTo>
                  <a:pt x="6367774" y="3263896"/>
                  <a:pt x="6377796" y="3258110"/>
                  <a:pt x="6388346" y="3258305"/>
                </a:cubicBezTo>
                <a:close/>
                <a:moveTo>
                  <a:pt x="7497241" y="2884843"/>
                </a:moveTo>
                <a:cubicBezTo>
                  <a:pt x="7497241" y="2884843"/>
                  <a:pt x="7497241" y="2884843"/>
                  <a:pt x="7952468" y="2885131"/>
                </a:cubicBezTo>
                <a:lnTo>
                  <a:pt x="7960785" y="2885136"/>
                </a:lnTo>
                <a:lnTo>
                  <a:pt x="7960785" y="4041812"/>
                </a:lnTo>
                <a:lnTo>
                  <a:pt x="7917389" y="4041703"/>
                </a:lnTo>
                <a:cubicBezTo>
                  <a:pt x="7836372" y="4041500"/>
                  <a:pt x="7706745" y="4041175"/>
                  <a:pt x="7499342" y="4040655"/>
                </a:cubicBezTo>
                <a:cubicBezTo>
                  <a:pt x="7464105" y="4041646"/>
                  <a:pt x="7430818" y="4022159"/>
                  <a:pt x="7413460" y="3992093"/>
                </a:cubicBezTo>
                <a:cubicBezTo>
                  <a:pt x="7413460" y="3992093"/>
                  <a:pt x="7413460" y="3992093"/>
                  <a:pt x="7136320" y="3512072"/>
                </a:cubicBezTo>
                <a:cubicBezTo>
                  <a:pt x="7118363" y="3480970"/>
                  <a:pt x="7118728" y="3443435"/>
                  <a:pt x="7136605" y="3412378"/>
                </a:cubicBezTo>
                <a:cubicBezTo>
                  <a:pt x="7136605" y="3412378"/>
                  <a:pt x="7136605" y="3412378"/>
                  <a:pt x="7412541" y="2933744"/>
                </a:cubicBezTo>
                <a:cubicBezTo>
                  <a:pt x="7429386" y="2903284"/>
                  <a:pt x="7462440" y="2884200"/>
                  <a:pt x="7497241" y="2884843"/>
                </a:cubicBezTo>
                <a:close/>
                <a:moveTo>
                  <a:pt x="6393234" y="2508974"/>
                </a:moveTo>
                <a:cubicBezTo>
                  <a:pt x="6393234" y="2508974"/>
                  <a:pt x="6393234" y="2508974"/>
                  <a:pt x="6710430" y="2509175"/>
                </a:cubicBezTo>
                <a:cubicBezTo>
                  <a:pt x="6731004" y="2509201"/>
                  <a:pt x="6749772" y="2519794"/>
                  <a:pt x="6760082" y="2537652"/>
                </a:cubicBezTo>
                <a:cubicBezTo>
                  <a:pt x="6760082" y="2537652"/>
                  <a:pt x="6760082" y="2537652"/>
                  <a:pt x="6919197" y="2813248"/>
                </a:cubicBezTo>
                <a:cubicBezTo>
                  <a:pt x="6929164" y="2830511"/>
                  <a:pt x="6929297" y="2852655"/>
                  <a:pt x="6918689" y="2869891"/>
                </a:cubicBezTo>
                <a:cubicBezTo>
                  <a:pt x="6918689" y="2869891"/>
                  <a:pt x="6918689" y="2869891"/>
                  <a:pt x="6760609" y="3145286"/>
                </a:cubicBezTo>
                <a:cubicBezTo>
                  <a:pt x="6750938" y="3162775"/>
                  <a:pt x="6731960" y="3173731"/>
                  <a:pt x="6711979" y="3173363"/>
                </a:cubicBezTo>
                <a:cubicBezTo>
                  <a:pt x="6711979" y="3173363"/>
                  <a:pt x="6711979" y="3173363"/>
                  <a:pt x="6394440" y="3172566"/>
                </a:cubicBezTo>
                <a:cubicBezTo>
                  <a:pt x="6374209" y="3173135"/>
                  <a:pt x="6355098" y="3161947"/>
                  <a:pt x="6345132" y="3144685"/>
                </a:cubicBezTo>
                <a:cubicBezTo>
                  <a:pt x="6345132" y="3144685"/>
                  <a:pt x="6345132" y="3144685"/>
                  <a:pt x="6186016" y="2869088"/>
                </a:cubicBezTo>
                <a:cubicBezTo>
                  <a:pt x="6175706" y="2851231"/>
                  <a:pt x="6175916" y="2829681"/>
                  <a:pt x="6186180" y="2811850"/>
                </a:cubicBezTo>
                <a:cubicBezTo>
                  <a:pt x="6186180" y="2811850"/>
                  <a:pt x="6186180" y="2811850"/>
                  <a:pt x="6344604" y="2537051"/>
                </a:cubicBezTo>
                <a:cubicBezTo>
                  <a:pt x="6354275" y="2519562"/>
                  <a:pt x="6373253" y="2508605"/>
                  <a:pt x="6393234" y="2508974"/>
                </a:cubicBezTo>
                <a:close/>
                <a:moveTo>
                  <a:pt x="7097611" y="923368"/>
                </a:moveTo>
                <a:cubicBezTo>
                  <a:pt x="7097611" y="923368"/>
                  <a:pt x="7097611" y="923368"/>
                  <a:pt x="7832241" y="923833"/>
                </a:cubicBezTo>
                <a:lnTo>
                  <a:pt x="7960785" y="923914"/>
                </a:lnTo>
                <a:lnTo>
                  <a:pt x="7960785" y="2790737"/>
                </a:lnTo>
                <a:lnTo>
                  <a:pt x="7946469" y="2790701"/>
                </a:lnTo>
                <a:cubicBezTo>
                  <a:pt x="7868023" y="2790505"/>
                  <a:pt x="7658835" y="2789980"/>
                  <a:pt x="7101000" y="2788581"/>
                </a:cubicBezTo>
                <a:cubicBezTo>
                  <a:pt x="7044137" y="2790179"/>
                  <a:pt x="6990420" y="2758731"/>
                  <a:pt x="6962407" y="2710212"/>
                </a:cubicBezTo>
                <a:cubicBezTo>
                  <a:pt x="6962407" y="2710212"/>
                  <a:pt x="6962407" y="2710212"/>
                  <a:pt x="6515168" y="1935570"/>
                </a:cubicBezTo>
                <a:cubicBezTo>
                  <a:pt x="6486189" y="1885378"/>
                  <a:pt x="6486779" y="1824806"/>
                  <a:pt x="6515628" y="1774688"/>
                </a:cubicBezTo>
                <a:cubicBezTo>
                  <a:pt x="6515628" y="1774688"/>
                  <a:pt x="6515628" y="1774688"/>
                  <a:pt x="6960925" y="1002284"/>
                </a:cubicBezTo>
                <a:cubicBezTo>
                  <a:pt x="6988108" y="953127"/>
                  <a:pt x="7041448" y="922332"/>
                  <a:pt x="7097611" y="923368"/>
                </a:cubicBezTo>
                <a:close/>
                <a:moveTo>
                  <a:pt x="6548358" y="0"/>
                </a:moveTo>
                <a:lnTo>
                  <a:pt x="7960785" y="0"/>
                </a:lnTo>
                <a:lnTo>
                  <a:pt x="7960785" y="842644"/>
                </a:lnTo>
                <a:lnTo>
                  <a:pt x="7666488" y="841906"/>
                </a:lnTo>
                <a:cubicBezTo>
                  <a:pt x="7561471" y="841643"/>
                  <a:pt x="7452185" y="841369"/>
                  <a:pt x="7338457" y="841084"/>
                </a:cubicBezTo>
                <a:cubicBezTo>
                  <a:pt x="7152970" y="846300"/>
                  <a:pt x="6977743" y="743716"/>
                  <a:pt x="6886366" y="585445"/>
                </a:cubicBezTo>
                <a:cubicBezTo>
                  <a:pt x="6886366" y="585445"/>
                  <a:pt x="6886366" y="585445"/>
                  <a:pt x="6580991" y="56520"/>
                </a:cubicBezTo>
                <a:close/>
                <a:moveTo>
                  <a:pt x="405083" y="0"/>
                </a:moveTo>
                <a:lnTo>
                  <a:pt x="6450872" y="0"/>
                </a:lnTo>
                <a:lnTo>
                  <a:pt x="6535542" y="146650"/>
                </a:lnTo>
                <a:cubicBezTo>
                  <a:pt x="6615681" y="285455"/>
                  <a:pt x="6701163" y="433514"/>
                  <a:pt x="6792344" y="591444"/>
                </a:cubicBezTo>
                <a:cubicBezTo>
                  <a:pt x="6883721" y="749715"/>
                  <a:pt x="6884949" y="952757"/>
                  <a:pt x="6787688" y="1110786"/>
                </a:cubicBezTo>
                <a:cubicBezTo>
                  <a:pt x="6787688" y="1110786"/>
                  <a:pt x="6787688" y="1110786"/>
                  <a:pt x="5338288" y="3635817"/>
                </a:cubicBezTo>
                <a:cubicBezTo>
                  <a:pt x="5249615" y="3796165"/>
                  <a:pt x="5075616" y="3896623"/>
                  <a:pt x="4892415" y="3893242"/>
                </a:cubicBezTo>
                <a:cubicBezTo>
                  <a:pt x="4892415" y="3893242"/>
                  <a:pt x="4892415" y="3893242"/>
                  <a:pt x="1980974" y="3885943"/>
                </a:cubicBezTo>
                <a:cubicBezTo>
                  <a:pt x="1795486" y="3891159"/>
                  <a:pt x="1620261" y="3788575"/>
                  <a:pt x="1528883" y="3630305"/>
                </a:cubicBezTo>
                <a:cubicBezTo>
                  <a:pt x="1528883" y="3630305"/>
                  <a:pt x="1528883" y="3630305"/>
                  <a:pt x="69993" y="1103432"/>
                </a:cubicBezTo>
                <a:cubicBezTo>
                  <a:pt x="-24536" y="939704"/>
                  <a:pt x="-22612" y="742120"/>
                  <a:pt x="71498" y="578633"/>
                </a:cubicBezTo>
                <a:cubicBezTo>
                  <a:pt x="71498" y="578633"/>
                  <a:pt x="71498" y="578633"/>
                  <a:pt x="375546" y="51235"/>
                </a:cubicBezTo>
                <a:close/>
              </a:path>
            </a:pathLst>
          </a:custGeom>
        </p:spPr>
      </p:pic>
      <p:sp>
        <p:nvSpPr>
          <p:cNvPr id="2" name="Title 1">
            <a:extLst>
              <a:ext uri="{FF2B5EF4-FFF2-40B4-BE49-F238E27FC236}">
                <a16:creationId xmlns:a16="http://schemas.microsoft.com/office/drawing/2014/main" id="{2637FBD1-09DA-4645-9497-703904904BA2}"/>
              </a:ext>
            </a:extLst>
          </p:cNvPr>
          <p:cNvSpPr>
            <a:spLocks noGrp="1"/>
          </p:cNvSpPr>
          <p:nvPr>
            <p:ph type="title"/>
          </p:nvPr>
        </p:nvSpPr>
        <p:spPr>
          <a:xfrm>
            <a:off x="334530" y="4638155"/>
            <a:ext cx="5972842" cy="1701579"/>
          </a:xfrm>
        </p:spPr>
        <p:txBody>
          <a:bodyPr anchor="ctr">
            <a:normAutofit/>
          </a:bodyPr>
          <a:lstStyle/>
          <a:p>
            <a:r>
              <a:rPr lang="en-US" sz="3800" dirty="0"/>
              <a:t>"Why do people die vs others that don’t of Covid-19?”</a:t>
            </a:r>
          </a:p>
        </p:txBody>
      </p:sp>
      <p:sp>
        <p:nvSpPr>
          <p:cNvPr id="3" name="Content Placeholder 2">
            <a:extLst>
              <a:ext uri="{FF2B5EF4-FFF2-40B4-BE49-F238E27FC236}">
                <a16:creationId xmlns:a16="http://schemas.microsoft.com/office/drawing/2014/main" id="{AA163A0C-0E71-CE42-AC54-E5FA206720CD}"/>
              </a:ext>
            </a:extLst>
          </p:cNvPr>
          <p:cNvSpPr>
            <a:spLocks noGrp="1"/>
          </p:cNvSpPr>
          <p:nvPr>
            <p:ph idx="1"/>
          </p:nvPr>
        </p:nvSpPr>
        <p:spPr>
          <a:xfrm>
            <a:off x="334530" y="154837"/>
            <a:ext cx="4092933" cy="4328491"/>
          </a:xfrm>
        </p:spPr>
        <p:txBody>
          <a:bodyPr anchor="b">
            <a:noAutofit/>
          </a:bodyPr>
          <a:lstStyle/>
          <a:p>
            <a:r>
              <a:rPr lang="en-US" sz="2000" dirty="0"/>
              <a:t>Regional Differences?</a:t>
            </a:r>
          </a:p>
          <a:p>
            <a:r>
              <a:rPr lang="en-US" sz="2000" dirty="0"/>
              <a:t>Republican States Vs Democratic States?</a:t>
            </a:r>
          </a:p>
          <a:p>
            <a:r>
              <a:rPr lang="en-US" sz="2000" dirty="0"/>
              <a:t>Lack of Hospitals in some states?</a:t>
            </a:r>
          </a:p>
          <a:p>
            <a:r>
              <a:rPr lang="en-US" sz="2000" dirty="0"/>
              <a:t>Rural areas impacted?</a:t>
            </a:r>
          </a:p>
          <a:p>
            <a:r>
              <a:rPr lang="en-US" sz="2000" dirty="0"/>
              <a:t>Age Group (seniors) &amp; Ethnic Groups?</a:t>
            </a:r>
          </a:p>
          <a:p>
            <a:r>
              <a:rPr lang="en-US" sz="2000" dirty="0"/>
              <a:t>Demographics difference (Age, Sex, Race)</a:t>
            </a:r>
          </a:p>
          <a:p>
            <a:r>
              <a:rPr lang="en-US" sz="2000" dirty="0"/>
              <a:t>Socio-Economics </a:t>
            </a:r>
          </a:p>
          <a:p>
            <a:pPr lvl="1"/>
            <a:r>
              <a:rPr lang="en-US" sz="2000" dirty="0"/>
              <a:t>Quality of care provided </a:t>
            </a:r>
          </a:p>
          <a:p>
            <a:pPr lvl="1"/>
            <a:r>
              <a:rPr lang="en-US" sz="2000" dirty="0"/>
              <a:t>Income Inequality </a:t>
            </a:r>
          </a:p>
        </p:txBody>
      </p:sp>
    </p:spTree>
    <p:extLst>
      <p:ext uri="{BB962C8B-B14F-4D97-AF65-F5344CB8AC3E}">
        <p14:creationId xmlns:p14="http://schemas.microsoft.com/office/powerpoint/2010/main" val="84340133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637095-7B27-D64E-B073-1AD9F34DDDB8}"/>
              </a:ext>
            </a:extLst>
          </p:cNvPr>
          <p:cNvPicPr>
            <a:picLocks noChangeAspect="1"/>
          </p:cNvPicPr>
          <p:nvPr/>
        </p:nvPicPr>
        <p:blipFill rotWithShape="1">
          <a:blip r:embed="rId2"/>
          <a:srcRect l="10007" t="9091" r="29774"/>
          <a:stretch/>
        </p:blipFill>
        <p:spPr>
          <a:xfrm>
            <a:off x="6096000" y="1"/>
            <a:ext cx="6096000" cy="6857999"/>
          </a:xfrm>
          <a:prstGeom prst="rect">
            <a:avLst/>
          </a:prstGeom>
        </p:spPr>
      </p:pic>
      <p:sp>
        <p:nvSpPr>
          <p:cNvPr id="41" name="Freeform 8">
            <a:extLst>
              <a:ext uri="{FF2B5EF4-FFF2-40B4-BE49-F238E27FC236}">
                <a16:creationId xmlns:a16="http://schemas.microsoft.com/office/drawing/2014/main" id="{90A18C7B-0D7F-4F18-B1DC-9891A5E84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1" y="-478"/>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947F665A-84A4-4D6A-92C0-19161B0324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8"/>
            <a:ext cx="8657061" cy="6858478"/>
          </a:xfrm>
          <a:custGeom>
            <a:avLst/>
            <a:gdLst>
              <a:gd name="connsiteX0" fmla="*/ 579009 w 8657061"/>
              <a:gd name="connsiteY0" fmla="*/ 0 h 6858478"/>
              <a:gd name="connsiteX1" fmla="*/ 4408881 w 8657061"/>
              <a:gd name="connsiteY1" fmla="*/ 0 h 6858478"/>
              <a:gd name="connsiteX2" fmla="*/ 5475109 w 8657061"/>
              <a:gd name="connsiteY2" fmla="*/ 0 h 6858478"/>
              <a:gd name="connsiteX3" fmla="*/ 5480686 w 8657061"/>
              <a:gd name="connsiteY3" fmla="*/ 0 h 6858478"/>
              <a:gd name="connsiteX4" fmla="*/ 8657061 w 8657061"/>
              <a:gd name="connsiteY4" fmla="*/ 6858478 h 6858478"/>
              <a:gd name="connsiteX5" fmla="*/ 1232506 w 8657061"/>
              <a:gd name="connsiteY5" fmla="*/ 6858478 h 6858478"/>
              <a:gd name="connsiteX6" fmla="*/ 1232766 w 8657061"/>
              <a:gd name="connsiteY6" fmla="*/ 6857916 h 6858478"/>
              <a:gd name="connsiteX7" fmla="*/ 579009 w 8657061"/>
              <a:gd name="connsiteY7" fmla="*/ 6857916 h 6858478"/>
              <a:gd name="connsiteX8" fmla="*/ 579009 w 8657061"/>
              <a:gd name="connsiteY8" fmla="*/ 6858478 h 6858478"/>
              <a:gd name="connsiteX9" fmla="*/ 0 w 8657061"/>
              <a:gd name="connsiteY9" fmla="*/ 6858478 h 6858478"/>
              <a:gd name="connsiteX10" fmla="*/ 0 w 8657061"/>
              <a:gd name="connsiteY10" fmla="*/ 479 h 6858478"/>
              <a:gd name="connsiteX11" fmla="*/ 579009 w 8657061"/>
              <a:gd name="connsiteY11" fmla="*/ 479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57061" h="6858478">
                <a:moveTo>
                  <a:pt x="579009" y="0"/>
                </a:moveTo>
                <a:lnTo>
                  <a:pt x="4408881" y="0"/>
                </a:lnTo>
                <a:lnTo>
                  <a:pt x="5475109" y="0"/>
                </a:lnTo>
                <a:lnTo>
                  <a:pt x="5480686" y="0"/>
                </a:lnTo>
                <a:lnTo>
                  <a:pt x="8657061" y="6858478"/>
                </a:lnTo>
                <a:lnTo>
                  <a:pt x="1232506" y="6858478"/>
                </a:lnTo>
                <a:lnTo>
                  <a:pt x="1232766" y="6857916"/>
                </a:lnTo>
                <a:lnTo>
                  <a:pt x="579009" y="6857916"/>
                </a:lnTo>
                <a:lnTo>
                  <a:pt x="579009" y="6858478"/>
                </a:lnTo>
                <a:lnTo>
                  <a:pt x="0" y="6858478"/>
                </a:lnTo>
                <a:lnTo>
                  <a:pt x="0" y="479"/>
                </a:lnTo>
                <a:lnTo>
                  <a:pt x="579009"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3F2D9E-65D8-A342-8164-04EBC8C7AE31}"/>
              </a:ext>
            </a:extLst>
          </p:cNvPr>
          <p:cNvSpPr>
            <a:spLocks noGrp="1"/>
          </p:cNvSpPr>
          <p:nvPr>
            <p:ph type="title"/>
          </p:nvPr>
        </p:nvSpPr>
        <p:spPr>
          <a:xfrm>
            <a:off x="226136" y="704217"/>
            <a:ext cx="5797095" cy="6153783"/>
          </a:xfrm>
        </p:spPr>
        <p:txBody>
          <a:bodyPr vert="horz" lIns="91440" tIns="45720" rIns="91440" bIns="45720" rtlCol="0" anchor="t">
            <a:normAutofit fontScale="90000"/>
          </a:bodyPr>
          <a:lstStyle/>
          <a:p>
            <a:br>
              <a:rPr lang="en-US" sz="1400" dirty="0"/>
            </a:br>
            <a:br>
              <a:rPr lang="en-US" sz="2200" dirty="0"/>
            </a:br>
            <a:r>
              <a:rPr lang="en-US" sz="2200" b="1" i="1" dirty="0"/>
              <a:t>US census data</a:t>
            </a:r>
            <a:br>
              <a:rPr lang="en-US" sz="2000" b="1" dirty="0"/>
            </a:br>
            <a:r>
              <a:rPr lang="en-US" sz="2000" dirty="0"/>
              <a:t>It includes data from the entire country.</a:t>
            </a:r>
            <a:br>
              <a:rPr lang="en-US" sz="2000" dirty="0"/>
            </a:br>
            <a:r>
              <a:rPr lang="en-US" sz="2000" dirty="0"/>
              <a:t>The data here were collected by the US Census Bureau and includes detail such as demographic characteristics, population, race, profession, sex, poverty, etc.</a:t>
            </a:r>
            <a:br>
              <a:rPr lang="en-US" sz="2000" dirty="0"/>
            </a:br>
            <a:br>
              <a:rPr lang="en-US" sz="2000" dirty="0"/>
            </a:br>
            <a:r>
              <a:rPr lang="en-US" sz="2200" b="1" i="1" dirty="0"/>
              <a:t>Death Counts for Coronavirus Disease (COVID-19)</a:t>
            </a:r>
            <a:br>
              <a:rPr lang="en-US" sz="2000" b="1" dirty="0"/>
            </a:br>
            <a:r>
              <a:rPr lang="en-US" sz="2000" dirty="0"/>
              <a:t>This dataset by CDC shows the Age group, Sex, Covid-19 deaths</a:t>
            </a:r>
            <a:br>
              <a:rPr lang="en-US" sz="2000" dirty="0"/>
            </a:br>
            <a:r>
              <a:rPr lang="en-US" sz="2000" dirty="0"/>
              <a:t>Also contains data of deaths by influenza and pneumonia to provide context for understanding the completeness of COVID-19 mortality data and related trends</a:t>
            </a:r>
            <a:br>
              <a:rPr lang="en-US" sz="2000" b="1" dirty="0"/>
            </a:br>
            <a:br>
              <a:rPr lang="en-US" sz="2000" b="1" dirty="0"/>
            </a:br>
            <a:r>
              <a:rPr lang="en-US" sz="2200" b="1" i="1" dirty="0"/>
              <a:t>Hospital capacity</a:t>
            </a:r>
            <a:br>
              <a:rPr lang="en-US" sz="2000" b="1" dirty="0"/>
            </a:br>
            <a:r>
              <a:rPr lang="en-US" sz="2000" dirty="0"/>
              <a:t>Has data of adult population, no. of beds in hospitals, no. of ICU beds, Occupancy rate, etc.</a:t>
            </a:r>
            <a:br>
              <a:rPr lang="en-US" sz="2000" dirty="0"/>
            </a:br>
            <a:br>
              <a:rPr lang="en-US" sz="2000" b="1" dirty="0"/>
            </a:br>
            <a:r>
              <a:rPr lang="en-US" sz="2200" b="1" i="1" dirty="0"/>
              <a:t>Healthcare quality</a:t>
            </a:r>
            <a:br>
              <a:rPr lang="en-US" sz="2000" b="1" dirty="0"/>
            </a:br>
            <a:r>
              <a:rPr lang="en-US" sz="2000" dirty="0"/>
              <a:t>Shows quality of healthcare on the scale of 0-100 for each</a:t>
            </a:r>
          </a:p>
        </p:txBody>
      </p:sp>
      <p:sp>
        <p:nvSpPr>
          <p:cNvPr id="3" name="TextBox 2">
            <a:extLst>
              <a:ext uri="{FF2B5EF4-FFF2-40B4-BE49-F238E27FC236}">
                <a16:creationId xmlns:a16="http://schemas.microsoft.com/office/drawing/2014/main" id="{F774FC3E-609C-804B-AFF2-B8BA89B137C2}"/>
              </a:ext>
            </a:extLst>
          </p:cNvPr>
          <p:cNvSpPr txBox="1"/>
          <p:nvPr/>
        </p:nvSpPr>
        <p:spPr>
          <a:xfrm>
            <a:off x="226136" y="190919"/>
            <a:ext cx="4167376" cy="885919"/>
          </a:xfrm>
          <a:prstGeom prst="rect">
            <a:avLst/>
          </a:prstGeom>
        </p:spPr>
        <p:txBody>
          <a:bodyPr vert="horz" lIns="91440" tIns="45720" rIns="91440" bIns="45720" rtlCol="0" anchor="b">
            <a:normAutofit/>
          </a:bodyPr>
          <a:lstStyle/>
          <a:p>
            <a:pPr>
              <a:lnSpc>
                <a:spcPct val="90000"/>
              </a:lnSpc>
              <a:spcBef>
                <a:spcPts val="1000"/>
              </a:spcBef>
            </a:pPr>
            <a:r>
              <a:rPr lang="en-US" sz="2000" dirty="0"/>
              <a:t>Datasets Used </a:t>
            </a:r>
          </a:p>
        </p:txBody>
      </p:sp>
    </p:spTree>
    <p:extLst>
      <p:ext uri="{BB962C8B-B14F-4D97-AF65-F5344CB8AC3E}">
        <p14:creationId xmlns:p14="http://schemas.microsoft.com/office/powerpoint/2010/main" val="42782875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5">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slide2" descr="Covid19 death trend">
            <a:extLst>
              <a:ext uri="{FF2B5EF4-FFF2-40B4-BE49-F238E27FC236}">
                <a16:creationId xmlns:a16="http://schemas.microsoft.com/office/drawing/2014/main" id="{503E260B-FC5B-7945-974B-E0F135FAD4DB}"/>
              </a:ext>
            </a:extLst>
          </p:cNvPr>
          <p:cNvPicPr>
            <a:picLocks noChangeAspect="1"/>
          </p:cNvPicPr>
          <p:nvPr/>
        </p:nvPicPr>
        <p:blipFill rotWithShape="1">
          <a:blip r:embed="rId2">
            <a:extLst>
              <a:ext uri="{28A0092B-C50C-407E-A947-70E740481C1C}">
                <a14:useLocalDpi xmlns:a14="http://schemas.microsoft.com/office/drawing/2010/main" val="0"/>
              </a:ext>
            </a:extLst>
          </a:blip>
          <a:srcRect b="19643"/>
          <a:stretch/>
        </p:blipFill>
        <p:spPr>
          <a:xfrm>
            <a:off x="-3047" y="10"/>
            <a:ext cx="12191999" cy="6857990"/>
          </a:xfrm>
          <a:prstGeom prst="rect">
            <a:avLst/>
          </a:prstGeom>
        </p:spPr>
      </p:pic>
      <p:sp>
        <p:nvSpPr>
          <p:cNvPr id="33" name="Rectangle 27">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1DB472-6B93-8549-BAAF-9216763519EC}"/>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Covid-19 Death Trend</a:t>
            </a:r>
            <a:endParaRPr lang="en-US" sz="5200">
              <a:solidFill>
                <a:srgbClr val="FFFFFF"/>
              </a:solidFill>
              <a:effectLst/>
            </a:endParaRPr>
          </a:p>
        </p:txBody>
      </p:sp>
      <p:pic>
        <p:nvPicPr>
          <p:cNvPr id="4" name="Picture 3" descr="A picture containing colorful&#10;&#10;Description automatically generated">
            <a:extLst>
              <a:ext uri="{FF2B5EF4-FFF2-40B4-BE49-F238E27FC236}">
                <a16:creationId xmlns:a16="http://schemas.microsoft.com/office/drawing/2014/main" id="{A28F26BD-1078-2E4A-9C16-C275EC9486FD}"/>
              </a:ext>
            </a:extLst>
          </p:cNvPr>
          <p:cNvPicPr>
            <a:picLocks noChangeAspect="1"/>
          </p:cNvPicPr>
          <p:nvPr/>
        </p:nvPicPr>
        <p:blipFill>
          <a:blip r:embed="rId3"/>
          <a:stretch>
            <a:fillRect/>
          </a:stretch>
        </p:blipFill>
        <p:spPr>
          <a:xfrm>
            <a:off x="7530436" y="3788674"/>
            <a:ext cx="4658515" cy="3069325"/>
          </a:xfrm>
          <a:prstGeom prst="ellipse">
            <a:avLst/>
          </a:prstGeom>
          <a:ln>
            <a:noFill/>
          </a:ln>
          <a:effectLst>
            <a:softEdge rad="112500"/>
          </a:effectLst>
        </p:spPr>
      </p:pic>
    </p:spTree>
    <p:extLst>
      <p:ext uri="{BB962C8B-B14F-4D97-AF65-F5344CB8AC3E}">
        <p14:creationId xmlns:p14="http://schemas.microsoft.com/office/powerpoint/2010/main" val="2834797858"/>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1BE3FA7-0D70-4431-814F-D8C40576E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A4D1D4D8-98BC-7843-BB30-2FD8697D2F91}"/>
              </a:ext>
            </a:extLst>
          </p:cNvPr>
          <p:cNvPicPr>
            <a:picLocks noGrp="1" noChangeAspect="1"/>
          </p:cNvPicPr>
          <p:nvPr>
            <p:ph idx="1"/>
          </p:nvPr>
        </p:nvPicPr>
        <p:blipFill rotWithShape="1">
          <a:blip r:embed="rId2"/>
          <a:srcRect l="23294" r="20449" b="-1"/>
          <a:stretch/>
        </p:blipFill>
        <p:spPr>
          <a:xfrm>
            <a:off x="321731" y="557189"/>
            <a:ext cx="5668684" cy="5743618"/>
          </a:xfrm>
          <a:prstGeom prst="rect">
            <a:avLst/>
          </a:prstGeom>
        </p:spPr>
      </p:pic>
      <p:pic>
        <p:nvPicPr>
          <p:cNvPr id="7" name="slide3" descr="death/pop">
            <a:extLst>
              <a:ext uri="{FF2B5EF4-FFF2-40B4-BE49-F238E27FC236}">
                <a16:creationId xmlns:a16="http://schemas.microsoft.com/office/drawing/2014/main" id="{55F3D423-379A-6F48-BE57-DB9CB1F2FA97}"/>
              </a:ext>
            </a:extLst>
          </p:cNvPr>
          <p:cNvPicPr>
            <a:picLocks noChangeAspect="1"/>
          </p:cNvPicPr>
          <p:nvPr/>
        </p:nvPicPr>
        <p:blipFill rotWithShape="1">
          <a:blip r:embed="rId3">
            <a:extLst>
              <a:ext uri="{28A0092B-C50C-407E-A947-70E740481C1C}">
                <a14:useLocalDpi xmlns:a14="http://schemas.microsoft.com/office/drawing/2010/main" val="0"/>
              </a:ext>
            </a:extLst>
          </a:blip>
          <a:srcRect r="30838"/>
          <a:stretch/>
        </p:blipFill>
        <p:spPr>
          <a:xfrm>
            <a:off x="6195375" y="557189"/>
            <a:ext cx="5674893" cy="5743618"/>
          </a:xfrm>
          <a:prstGeom prst="rect">
            <a:avLst/>
          </a:prstGeom>
        </p:spPr>
      </p:pic>
    </p:spTree>
    <p:extLst>
      <p:ext uri="{BB962C8B-B14F-4D97-AF65-F5344CB8AC3E}">
        <p14:creationId xmlns:p14="http://schemas.microsoft.com/office/powerpoint/2010/main" val="137799013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D1FD2A-2BBA-4B7A-80E4-09314FE251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slide4" descr="Dashboard 1">
            <a:extLst>
              <a:ext uri="{FF2B5EF4-FFF2-40B4-BE49-F238E27FC236}">
                <a16:creationId xmlns:a16="http://schemas.microsoft.com/office/drawing/2014/main" id="{E3A34317-AFE5-2E46-9CFD-0428F623792F}"/>
              </a:ext>
            </a:extLst>
          </p:cNvPr>
          <p:cNvPicPr>
            <a:picLocks noChangeAspect="1"/>
          </p:cNvPicPr>
          <p:nvPr/>
        </p:nvPicPr>
        <p:blipFill rotWithShape="1">
          <a:blip r:embed="rId2">
            <a:extLst>
              <a:ext uri="{28A0092B-C50C-407E-A947-70E740481C1C}">
                <a14:useLocalDpi xmlns:a14="http://schemas.microsoft.com/office/drawing/2010/main" val="0"/>
              </a:ext>
            </a:extLst>
          </a:blip>
          <a:srcRect l="1292" r="1" b="1"/>
          <a:stretch/>
        </p:blipFill>
        <p:spPr>
          <a:xfrm>
            <a:off x="321731" y="557189"/>
            <a:ext cx="7086768" cy="5743618"/>
          </a:xfrm>
          <a:prstGeom prst="rect">
            <a:avLst/>
          </a:prstGeom>
        </p:spPr>
      </p:pic>
      <p:pic>
        <p:nvPicPr>
          <p:cNvPr id="5" name="Content Placeholder 4">
            <a:extLst>
              <a:ext uri="{FF2B5EF4-FFF2-40B4-BE49-F238E27FC236}">
                <a16:creationId xmlns:a16="http://schemas.microsoft.com/office/drawing/2014/main" id="{41246FCA-F9B5-5F4D-A144-EBED88BF4AF6}"/>
              </a:ext>
            </a:extLst>
          </p:cNvPr>
          <p:cNvPicPr>
            <a:picLocks noGrp="1" noChangeAspect="1"/>
          </p:cNvPicPr>
          <p:nvPr>
            <p:ph idx="1"/>
          </p:nvPr>
        </p:nvPicPr>
        <p:blipFill rotWithShape="1">
          <a:blip r:embed="rId3"/>
          <a:srcRect l="33078" r="25854" b="-1"/>
          <a:stretch/>
        </p:blipFill>
        <p:spPr>
          <a:xfrm>
            <a:off x="7601026" y="557189"/>
            <a:ext cx="4269242" cy="5743618"/>
          </a:xfrm>
          <a:prstGeom prst="rect">
            <a:avLst/>
          </a:prstGeom>
        </p:spPr>
      </p:pic>
    </p:spTree>
    <p:extLst>
      <p:ext uri="{BB962C8B-B14F-4D97-AF65-F5344CB8AC3E}">
        <p14:creationId xmlns:p14="http://schemas.microsoft.com/office/powerpoint/2010/main" val="3582118710"/>
      </p:ext>
    </p:extLst>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swimming&#10;&#10;Description automatically generated">
            <a:extLst>
              <a:ext uri="{FF2B5EF4-FFF2-40B4-BE49-F238E27FC236}">
                <a16:creationId xmlns:a16="http://schemas.microsoft.com/office/drawing/2014/main" id="{4D744A63-28FB-E44E-A90A-9221611D9DA9}"/>
              </a:ext>
            </a:extLst>
          </p:cNvPr>
          <p:cNvPicPr>
            <a:picLocks noChangeAspect="1"/>
          </p:cNvPicPr>
          <p:nvPr/>
        </p:nvPicPr>
        <p:blipFill rotWithShape="1">
          <a:blip r:embed="rId2"/>
          <a:srcRect t="4929" b="10801"/>
          <a:stretch/>
        </p:blipFill>
        <p:spPr>
          <a:xfrm>
            <a:off x="-3047" y="10"/>
            <a:ext cx="12191999" cy="6857990"/>
          </a:xfrm>
          <a:prstGeom prst="rect">
            <a:avLst/>
          </a:prstGeom>
        </p:spPr>
      </p:pic>
      <p:sp>
        <p:nvSpPr>
          <p:cNvPr id="2" name="Title 1">
            <a:extLst>
              <a:ext uri="{FF2B5EF4-FFF2-40B4-BE49-F238E27FC236}">
                <a16:creationId xmlns:a16="http://schemas.microsoft.com/office/drawing/2014/main" id="{0CE8E1BF-9976-4A4B-A82E-F8E69B32F620}"/>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6000" dirty="0">
                <a:solidFill>
                  <a:srgbClr val="FFFFFF"/>
                </a:solidFill>
              </a:rPr>
              <a:t> </a:t>
            </a:r>
            <a:r>
              <a:rPr lang="en-US" sz="6000" b="1" dirty="0">
                <a:solidFill>
                  <a:srgbClr val="FFFFFF"/>
                </a:solidFill>
              </a:rPr>
              <a:t>8</a:t>
            </a:r>
            <a:r>
              <a:rPr lang="en-US" sz="6000" dirty="0">
                <a:solidFill>
                  <a:srgbClr val="FFFFFF"/>
                </a:solidFill>
              </a:rPr>
              <a:t> </a:t>
            </a:r>
            <a:r>
              <a:rPr lang="en-US" sz="5200" dirty="0">
                <a:solidFill>
                  <a:srgbClr val="FFFFFF"/>
                </a:solidFill>
              </a:rPr>
              <a:t>Out of </a:t>
            </a:r>
            <a:r>
              <a:rPr lang="en-US" sz="6000" b="1" dirty="0">
                <a:solidFill>
                  <a:srgbClr val="FFFFFF"/>
                </a:solidFill>
              </a:rPr>
              <a:t>10</a:t>
            </a:r>
            <a:r>
              <a:rPr lang="en-US" sz="5200" dirty="0">
                <a:solidFill>
                  <a:srgbClr val="FFFFFF"/>
                </a:solidFill>
              </a:rPr>
              <a:t> covid-19 deaths reported in the U.S. have been in adults 65 years and older</a:t>
            </a:r>
          </a:p>
        </p:txBody>
      </p:sp>
    </p:spTree>
    <p:extLst>
      <p:ext uri="{BB962C8B-B14F-4D97-AF65-F5344CB8AC3E}">
        <p14:creationId xmlns:p14="http://schemas.microsoft.com/office/powerpoint/2010/main" val="4092825339"/>
      </p:ext>
    </p:extLst>
  </p:cSld>
  <p:clrMapOvr>
    <a:masterClrMapping/>
  </p:clrMapOvr>
  <p:transition spd="slow">
    <p:wheel spokes="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lide5" descr="% of 65+ pop">
            <a:extLst>
              <a:ext uri="{FF2B5EF4-FFF2-40B4-BE49-F238E27FC236}">
                <a16:creationId xmlns:a16="http://schemas.microsoft.com/office/drawing/2014/main" id="{F915F0CC-F5E7-ED4B-B5E4-3BA14C4B9F57}"/>
              </a:ext>
            </a:extLst>
          </p:cNvPr>
          <p:cNvPicPr>
            <a:picLocks noChangeAspect="1"/>
          </p:cNvPicPr>
          <p:nvPr/>
        </p:nvPicPr>
        <p:blipFill rotWithShape="1">
          <a:blip r:embed="rId2">
            <a:extLst>
              <a:ext uri="{28A0092B-C50C-407E-A947-70E740481C1C}">
                <a14:useLocalDpi xmlns:a14="http://schemas.microsoft.com/office/drawing/2010/main" val="0"/>
              </a:ext>
            </a:extLst>
          </a:blip>
          <a:srcRect b="2927"/>
          <a:stretch/>
        </p:blipFill>
        <p:spPr>
          <a:xfrm>
            <a:off x="70323" y="0"/>
            <a:ext cx="10477027" cy="6741459"/>
          </a:xfrm>
          <a:prstGeom prst="rect">
            <a:avLst/>
          </a:prstGeom>
        </p:spPr>
      </p:pic>
      <p:pic>
        <p:nvPicPr>
          <p:cNvPr id="3" name="Picture 2">
            <a:extLst>
              <a:ext uri="{FF2B5EF4-FFF2-40B4-BE49-F238E27FC236}">
                <a16:creationId xmlns:a16="http://schemas.microsoft.com/office/drawing/2014/main" id="{5059D074-63BB-5D4C-A659-A84397A81538}"/>
              </a:ext>
            </a:extLst>
          </p:cNvPr>
          <p:cNvPicPr>
            <a:picLocks noChangeAspect="1"/>
          </p:cNvPicPr>
          <p:nvPr/>
        </p:nvPicPr>
        <p:blipFill>
          <a:blip r:embed="rId3"/>
          <a:stretch>
            <a:fillRect/>
          </a:stretch>
        </p:blipFill>
        <p:spPr>
          <a:xfrm rot="5400000">
            <a:off x="8901425" y="3074536"/>
            <a:ext cx="3690595" cy="27499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3082634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Words>379</Words>
  <Application>Microsoft Macintosh PowerPoint</Application>
  <PresentationFormat>Widescreen</PresentationFormat>
  <Paragraphs>36</Paragraphs>
  <Slides>24</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USA Healthcare &amp; Covid-19</vt:lpstr>
      <vt:lpstr>PowerPoint Presentation</vt:lpstr>
      <vt:lpstr>"Why do people die vs others that don’t of Covid-19?”</vt:lpstr>
      <vt:lpstr>  US census data It includes data from the entire country. The data here were collected by the US Census Bureau and includes detail such as demographic characteristics, population, race, profession, sex, poverty, etc.  Death Counts for Coronavirus Disease (COVID-19) This dataset by CDC shows the Age group, Sex, Covid-19 deaths Also contains data of deaths by influenza and pneumonia to provide context for understanding the completeness of COVID-19 mortality data and related trends  Hospital capacity Has data of adult population, no. of beds in hospitals, no. of ICU beds, Occupancy rate, etc.  Healthcare quality Shows quality of healthcare on the scale of 0-100 for each</vt:lpstr>
      <vt:lpstr>Covid-19 Death Trend</vt:lpstr>
      <vt:lpstr>PowerPoint Presentation</vt:lpstr>
      <vt:lpstr>PowerPoint Presentation</vt:lpstr>
      <vt:lpstr> 8 Out of 10 covid-19 deaths reported in the U.S. have been in adults 65 years and older</vt:lpstr>
      <vt:lpstr>PowerPoint Presentation</vt:lpstr>
      <vt:lpstr>PowerPoint Presentation</vt:lpstr>
      <vt:lpstr>No. Of ICU/Population</vt:lpstr>
      <vt:lpstr>Does Socio-Economic Play a role?</vt:lpstr>
      <vt:lpstr>PowerPoint Presentation</vt:lpstr>
      <vt:lpstr>PowerPoint Presentation</vt:lpstr>
      <vt:lpstr>PowerPoint Presentation</vt:lpstr>
      <vt:lpstr>PowerPoint Presentation</vt:lpstr>
      <vt:lpstr>Demographic difference</vt:lpstr>
      <vt:lpstr>Covid-19 Death by Race</vt:lpstr>
      <vt:lpstr>Seniors living in states w/ poor healthcare Quality? If so, Why?  Pre-Existing condition   Living in senior Homes (super spreader)  </vt:lpstr>
      <vt:lpstr>Republican states vs. Democratic States</vt:lpstr>
      <vt:lpstr>The data provided  with different parameter. The answer was unclear because the data was changing so fast. The Data was Inconclusive in some respects. Could AI with BI best describe Covid-19 better in the future?</vt:lpstr>
      <vt:lpstr>Q &amp; A</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USA Healthcare &amp; Covid-19</dc:title>
  <dc:creator>Valdir E Ramos</dc:creator>
  <cp:lastModifiedBy>AlishaYoganand Warke</cp:lastModifiedBy>
  <cp:revision>4</cp:revision>
  <cp:lastPrinted>2021-05-11T09:51:21Z</cp:lastPrinted>
  <dcterms:created xsi:type="dcterms:W3CDTF">2020-12-09T21:03:10Z</dcterms:created>
  <dcterms:modified xsi:type="dcterms:W3CDTF">2023-05-23T16:40:59Z</dcterms:modified>
</cp:coreProperties>
</file>